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6325" r:id="rId1"/>
  </p:sldMasterIdLst>
  <p:notesMasterIdLst>
    <p:notesMasterId r:id="rId72"/>
  </p:notesMasterIdLst>
  <p:handoutMasterIdLst>
    <p:handoutMasterId r:id="rId73"/>
  </p:handoutMasterIdLst>
  <p:sldIdLst>
    <p:sldId id="256" r:id="rId2"/>
    <p:sldId id="419" r:id="rId3"/>
    <p:sldId id="414" r:id="rId4"/>
    <p:sldId id="397" r:id="rId5"/>
    <p:sldId id="398" r:id="rId6"/>
    <p:sldId id="399" r:id="rId7"/>
    <p:sldId id="400" r:id="rId8"/>
    <p:sldId id="401" r:id="rId9"/>
    <p:sldId id="402" r:id="rId10"/>
    <p:sldId id="403" r:id="rId11"/>
    <p:sldId id="418" r:id="rId12"/>
    <p:sldId id="359" r:id="rId13"/>
    <p:sldId id="415" r:id="rId14"/>
    <p:sldId id="364" r:id="rId15"/>
    <p:sldId id="354" r:id="rId16"/>
    <p:sldId id="355" r:id="rId17"/>
    <p:sldId id="356" r:id="rId18"/>
    <p:sldId id="357" r:id="rId19"/>
    <p:sldId id="366" r:id="rId20"/>
    <p:sldId id="367" r:id="rId21"/>
    <p:sldId id="376" r:id="rId22"/>
    <p:sldId id="370" r:id="rId23"/>
    <p:sldId id="371" r:id="rId24"/>
    <p:sldId id="396" r:id="rId25"/>
    <p:sldId id="372" r:id="rId26"/>
    <p:sldId id="377" r:id="rId27"/>
    <p:sldId id="369" r:id="rId28"/>
    <p:sldId id="373" r:id="rId29"/>
    <p:sldId id="374" r:id="rId30"/>
    <p:sldId id="375" r:id="rId31"/>
    <p:sldId id="431" r:id="rId32"/>
    <p:sldId id="429" r:id="rId33"/>
    <p:sldId id="425" r:id="rId34"/>
    <p:sldId id="378" r:id="rId35"/>
    <p:sldId id="385" r:id="rId36"/>
    <p:sldId id="436" r:id="rId37"/>
    <p:sldId id="437" r:id="rId38"/>
    <p:sldId id="379" r:id="rId39"/>
    <p:sldId id="380" r:id="rId40"/>
    <p:sldId id="435" r:id="rId41"/>
    <p:sldId id="381" r:id="rId42"/>
    <p:sldId id="382" r:id="rId43"/>
    <p:sldId id="412" r:id="rId44"/>
    <p:sldId id="427" r:id="rId45"/>
    <p:sldId id="423" r:id="rId46"/>
    <p:sldId id="386" r:id="rId47"/>
    <p:sldId id="432" r:id="rId48"/>
    <p:sldId id="440" r:id="rId49"/>
    <p:sldId id="439" r:id="rId50"/>
    <p:sldId id="387" r:id="rId51"/>
    <p:sldId id="388" r:id="rId52"/>
    <p:sldId id="389" r:id="rId53"/>
    <p:sldId id="410" r:id="rId54"/>
    <p:sldId id="426" r:id="rId55"/>
    <p:sldId id="390" r:id="rId56"/>
    <p:sldId id="391" r:id="rId57"/>
    <p:sldId id="422" r:id="rId58"/>
    <p:sldId id="421" r:id="rId59"/>
    <p:sldId id="430" r:id="rId60"/>
    <p:sldId id="392" r:id="rId61"/>
    <p:sldId id="413" r:id="rId62"/>
    <p:sldId id="407" r:id="rId63"/>
    <p:sldId id="417" r:id="rId64"/>
    <p:sldId id="416" r:id="rId65"/>
    <p:sldId id="408" r:id="rId66"/>
    <p:sldId id="428" r:id="rId67"/>
    <p:sldId id="434" r:id="rId68"/>
    <p:sldId id="433" r:id="rId69"/>
    <p:sldId id="438" r:id="rId70"/>
    <p:sldId id="409" r:id="rId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15"/>
    <p:restoredTop sz="87582"/>
  </p:normalViewPr>
  <p:slideViewPr>
    <p:cSldViewPr>
      <p:cViewPr>
        <p:scale>
          <a:sx n="112" d="100"/>
          <a:sy n="112" d="100"/>
        </p:scale>
        <p:origin x="736" y="-81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650810173830599"/>
          <c:w val="0.87346708223972003"/>
          <c:h val="0.76798255172887797"/>
        </c:manualLayout>
      </c:layout>
      <c:pie3DChart>
        <c:varyColors val="1"/>
        <c:ser>
          <c:idx val="0"/>
          <c:order val="0"/>
          <c:tx>
            <c:strRef>
              <c:f>Sheet1!$C$1</c:f>
              <c:strCache>
                <c:ptCount val="1"/>
                <c:pt idx="0">
                  <c:v>Days</c:v>
                </c:pt>
              </c:strCache>
            </c:strRef>
          </c:tx>
          <c:explosion val="25"/>
          <c:dPt>
            <c:idx val="1"/>
            <c:bubble3D val="0"/>
            <c:spPr>
              <a:solidFill>
                <a:schemeClr val="accent3"/>
              </a:solidFill>
            </c:spPr>
            <c:extLst>
              <c:ext xmlns:c16="http://schemas.microsoft.com/office/drawing/2014/chart" uri="{C3380CC4-5D6E-409C-BE32-E72D297353CC}">
                <c16:uniqueId val="{00000001-BEA4-2341-B0D8-D7A5D0C55CDB}"/>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2-BEA4-2341-B0D8-D7A5D0C55CDB}"/>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7098-2745-B344-078692B2E779}"/>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7098-2745-B344-078692B2E779}"/>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7098-2745-B344-078692B2E779}"/>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7098-2745-B344-078692B2E779}"/>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7098-2745-B344-078692B2E779}"/>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7098-2745-B344-078692B2E779}"/>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7098-2745-B344-078692B2E779}"/>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AF0E-124F-894B-B3270A771A26}"/>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AF0E-124F-894B-B3270A771A26}"/>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AF0E-124F-894B-B3270A771A26}"/>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AF0E-124F-894B-B3270A771A26}"/>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AF0E-124F-894B-B3270A771A26}"/>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AF0E-124F-894B-B3270A771A26}"/>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AF0E-124F-894B-B3270A771A26}"/>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6/9/18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Abstraction discussion </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-Programming as a tool to teach math isn’t a new</a:t>
            </a:r>
            <a:r>
              <a:rPr lang="en-US" altLang="en-US" baseline="0" dirty="0">
                <a:latin typeface="Arial" charset="0"/>
                <a:ea typeface="ＭＳ Ｐゴシック" charset="-128"/>
              </a:rPr>
              <a:t> idea</a:t>
            </a:r>
            <a:endParaRPr lang="en-US" altLang="en-US" dirty="0">
              <a:latin typeface="Arial" charset="0"/>
              <a:ea typeface="ＭＳ Ｐゴシック" charset="-128"/>
            </a:endParaRPr>
          </a:p>
          <a:p>
            <a:r>
              <a:rPr lang="en-US" altLang="en-US" dirty="0">
                <a:latin typeface="Arial" charset="0"/>
                <a:ea typeface="ＭＳ Ｐゴシック" charset="-128"/>
              </a:rPr>
              <a:t>-1960 </a:t>
            </a:r>
            <a:r>
              <a:rPr lang="en-US" altLang="en-US" dirty="0" err="1">
                <a:latin typeface="Arial" charset="0"/>
                <a:ea typeface="ＭＳ Ｐゴシック" charset="-128"/>
              </a:rPr>
              <a:t>Seymore</a:t>
            </a:r>
            <a:r>
              <a:rPr lang="en-US" altLang="en-US" baseline="0" dirty="0">
                <a:latin typeface="Arial" charset="0"/>
                <a:ea typeface="ＭＳ Ｐゴシック" charset="-128"/>
              </a:rPr>
              <a:t> </a:t>
            </a:r>
            <a:r>
              <a:rPr lang="en-US" altLang="en-US" baseline="0" dirty="0" err="1">
                <a:latin typeface="Arial" charset="0"/>
                <a:ea typeface="ＭＳ Ｐゴシック" charset="-128"/>
              </a:rPr>
              <a:t>Papert</a:t>
            </a:r>
            <a:r>
              <a:rPr lang="en-US" altLang="en-US" baseline="0" dirty="0">
                <a:latin typeface="Arial" charset="0"/>
                <a:ea typeface="ＭＳ Ｐゴシック" charset="-128"/>
              </a:rPr>
              <a:t> published paper on Logo, a programming language developed for children</a:t>
            </a:r>
          </a:p>
          <a:p>
            <a:r>
              <a:rPr lang="en-US" altLang="en-US" baseline="0" dirty="0">
                <a:latin typeface="Arial" charset="0"/>
                <a:ea typeface="ＭＳ Ｐゴシック" charset="-128"/>
              </a:rPr>
              <a:t>-Programming has functions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kind of teacher is usually teaching the C++ or python class in high school? What department are they in? Most likely math.</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problem solved! We have all these teaching languages, and now every kid is passing algebra with flying colors!</a:t>
            </a:r>
            <a:r>
              <a:rPr lang="en-US" altLang="en-US" dirty="0">
                <a:latin typeface="Arial" charset="0"/>
                <a:ea typeface="ＭＳ Ｐゴシック" charset="-128"/>
              </a:rPr>
              <a:t>(sarcasm)</a:t>
            </a:r>
          </a:p>
          <a:p>
            <a:endParaRPr lang="en-US" altLang="en-US" dirty="0">
              <a:latin typeface="Arial" charset="0"/>
              <a:ea typeface="ＭＳ Ｐゴシック" charset="-128"/>
            </a:endParaRPr>
          </a:p>
          <a:p>
            <a:r>
              <a:rPr lang="en-US" altLang="en-US" dirty="0">
                <a:latin typeface="Arial" charset="0"/>
                <a:ea typeface="ＭＳ Ｐゴシック" charset="-128"/>
              </a:rPr>
              <a:t>Which</a:t>
            </a:r>
            <a:r>
              <a:rPr lang="en-US" altLang="en-US" baseline="0" dirty="0">
                <a:latin typeface="Arial" charset="0"/>
                <a:ea typeface="ＭＳ Ｐゴシック" charset="-128"/>
              </a:rPr>
              <a:t> of these is the BEST language?</a:t>
            </a:r>
            <a:endParaRPr lang="en-US" altLang="en-US" dirty="0">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10</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Dubinsky 1992, 1995</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Programming doesn’t always equal math.</a:t>
            </a:r>
          </a:p>
          <a:p>
            <a:pPr marL="171450" indent="-171450">
              <a:buFontTx/>
              <a:buChar char="-"/>
            </a:pPr>
            <a:r>
              <a:rPr lang="en-US" altLang="en-US" dirty="0">
                <a:latin typeface="Arial" charset="0"/>
                <a:ea typeface="ＭＳ Ｐゴシック" charset="-128"/>
              </a:rPr>
              <a:t>Different</a:t>
            </a:r>
            <a:r>
              <a:rPr lang="en-US" altLang="en-US" baseline="0" dirty="0">
                <a:latin typeface="Arial" charset="0"/>
                <a:ea typeface="ＭＳ Ｐゴシック" charset="-128"/>
              </a:rPr>
              <a:t> languages have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“variables”, they behave very differently from functions and variables in algebra.</a:t>
            </a:r>
          </a:p>
          <a:p>
            <a:pPr marL="171450" indent="-171450">
              <a:buFontTx/>
              <a:buChar char="-"/>
            </a:pPr>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a:t>
            </a: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teach Algebra, it’s important to choose an Algebraic language</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numbers but don’t behave like numbers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variables but don’t behave like variables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functions but don’t behave like functions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IMPORTANT to role play ’foo’</a:t>
            </a: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(1/x) * x = 1 ]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a basic expression. Math teachers: is this correct? (Assuming x is not 0.) Of course. But in Python, it doesn’t evaluate to 1, it evaluates to 0! In JavaScript, this evaluates to 0.99999. That’s not mathematical! This is because these languages don’t use numbers. They use floats,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or doubles: things that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look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like numbers, but behave very differently. Things get even weirder when we add in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[x = x + 2]</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Most introductory programming textbook will have a program like this. On the first line I create a value called x, and set it equal to 10. On the second line, I set the value of x to x+2. What is the value of x when the program terminates?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Right, 12! You can write this program in almost any language, and it’s perfectly fine code, but If a student of yours writes this on a math assignment, what's the issue? That kid needs some serious help. That’s because x here isn’t a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variable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it’s a place in memory, that can be changed and re-set, unlike variables in math. This issue gets even crazier when we talk about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[foo example]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[take 2 volunteers: foo, and f. foo’s initial value is 0, and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evrry</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time you call f with some number, they’ll point to foo and say “increment”. Foo adds one to his/her current value, and repeats it back to f. Go through f(1), f(2), f(3), then f(3) again, and f(3) again. Thank volunteers.]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happened there? Math teachers, are you kind of uncomfortable right now? Is f a function? No! It doesn’t pass the vertical line test! It’s OK for you to feel uncomfortable with this, or even angry: functions, variables: you had these words first!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But what's going on here is that the words functions and variables mean different things for programmers and math teachers. I don’t want you to leave here today thinking that I said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Javascript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bad”, or “Python is bad”: These languages are definitely valuable, depending on what you’re trying to do. However, these languages aren’t mathematical. Just because a language has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endParaRPr lang="en-US" b="0" dirty="0">
              <a:effectLst/>
            </a:endParaRPr>
          </a:p>
          <a:p>
            <a:br>
              <a:rPr lang="en-US" dirty="0"/>
            </a:br>
            <a:endParaRPr lang="en-US" altLang="en-US" dirty="0">
              <a:latin typeface="Arial" charset="0"/>
              <a:ea typeface="ＭＳ Ｐゴシック" charset="-128"/>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11</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12</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13</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r>
              <a:rPr lang="en-US" altLang="en-US" dirty="0">
                <a:latin typeface="Arial" charset="0"/>
                <a:ea typeface="ＭＳ Ｐゴシック" charset="-128"/>
              </a:rPr>
              <a:t>KEY POINTS</a:t>
            </a:r>
          </a:p>
          <a:p>
            <a:r>
              <a:rPr lang="en-US" altLang="en-US" dirty="0">
                <a:latin typeface="Arial" charset="0"/>
                <a:ea typeface="ＭＳ Ｐゴシック" charset="-128"/>
              </a:rPr>
              <a:t>-Self</a:t>
            </a:r>
            <a:r>
              <a:rPr lang="en-US" altLang="en-US" baseline="0" dirty="0">
                <a:latin typeface="Arial" charset="0"/>
                <a:ea typeface="ＭＳ Ｐゴシック" charset="-128"/>
              </a:rPr>
              <a:t> Explanatory Slide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-Abundance</a:t>
            </a:r>
            <a:r>
              <a:rPr lang="en-US" altLang="en-US" baseline="0" dirty="0">
                <a:latin typeface="Arial" charset="0"/>
                <a:ea typeface="ＭＳ Ｐゴシック" charset="-128"/>
              </a:rPr>
              <a:t> of detailed resources and supplemental materials</a:t>
            </a:r>
          </a:p>
          <a:p>
            <a:r>
              <a:rPr lang="en-US" altLang="en-US" baseline="0" dirty="0">
                <a:latin typeface="Arial" charset="0"/>
                <a:ea typeface="ＭＳ Ｐゴシック" charset="-128"/>
              </a:rPr>
              <a:t>- Cloud based</a:t>
            </a:r>
            <a:endParaRPr lang="en-US" altLang="en-US" dirty="0">
              <a:latin typeface="Arial" charset="0"/>
              <a:ea typeface="ＭＳ Ｐゴシック" charset="-128"/>
            </a:endParaRPr>
          </a:p>
          <a:p>
            <a:r>
              <a:rPr lang="en-US" altLang="en-US" dirty="0">
                <a:latin typeface="Arial" charset="0"/>
                <a:ea typeface="ＭＳ Ｐゴシック" charset="-128"/>
              </a:rPr>
              <a:t>-Algebraic language</a:t>
            </a:r>
            <a:r>
              <a:rPr lang="en-US" altLang="en-US" baseline="0" dirty="0">
                <a:latin typeface="Arial" charset="0"/>
                <a:ea typeface="ＭＳ Ｐゴシック" charset="-128"/>
              </a:rPr>
              <a:t> </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Finally, the language that we use is a completely algebraic language, with variables that can’t be reassigned, functions that ARE functions, and a simple syntax that’s easy for students to learn. </a:t>
            </a:r>
            <a:endParaRPr lang="en-US" b="0" dirty="0">
              <a:effectLst/>
            </a:endParaRPr>
          </a:p>
          <a:p>
            <a:br>
              <a:rPr lang="en-US" dirty="0"/>
            </a:b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have incredibly detailed lesson plans available online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[go to the Bootstrap website, open the algebra notes]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in front of you.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[Have them open their workbooks and point out the lesson plans are available in full at the front of the book.]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Of course, these are on our website as well, and the links within are clickable. We also offer student hand</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a:p>
            <a:endParaRPr lang="en-US" altLang="ja-JP" dirty="0">
              <a:latin typeface="Arial" charset="0"/>
              <a:ea typeface="ＭＳ Ｐゴシック" charset="-128"/>
            </a:endParaRP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-Intro should</a:t>
            </a:r>
            <a:r>
              <a:rPr lang="en-US" altLang="en-US" baseline="0" dirty="0">
                <a:latin typeface="Arial" charset="0"/>
                <a:ea typeface="ＭＳ Ｐゴシック" charset="-128"/>
              </a:rPr>
              <a:t> take 20 minutes max!</a:t>
            </a:r>
          </a:p>
          <a:p>
            <a:r>
              <a:rPr lang="en-US" altLang="en-US" baseline="0" dirty="0">
                <a:latin typeface="Arial" charset="0"/>
                <a:ea typeface="ＭＳ Ｐゴシック" charset="-128"/>
              </a:rPr>
              <a:t>-Founded in 2005</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many of Emmanuel’s students struggled with basic algebra, and particularly the concept of functions. </a:t>
            </a:r>
          </a:p>
          <a:p>
            <a:r>
              <a:rPr lang="en-US" altLang="en-US" sz="1200" b="0" i="0" u="none" strike="noStrike" kern="1200">
                <a:solidFill>
                  <a:schemeClr val="tx1"/>
                </a:solidFill>
                <a:effectLst/>
                <a:latin typeface="Arial" pitchFamily="-111" charset="0"/>
                <a:ea typeface="ＭＳ Ｐゴシック" pitchFamily="-111" charset="-128"/>
                <a:cs typeface="ＭＳ Ｐゴシック" pitchFamily="-111" charset="-128"/>
              </a:rPr>
              <a:t>-reaches</a:t>
            </a:r>
            <a:r>
              <a:rPr lang="en-US" altLang="en-US" sz="1200" b="0" i="0" u="none" strike="noStrike" kern="1200" baseline="0">
                <a:solidFill>
                  <a:schemeClr val="tx1"/>
                </a:solidFill>
                <a:effectLst/>
                <a:latin typeface="Arial" pitchFamily="-111" charset="0"/>
                <a:ea typeface="ＭＳ Ｐゴシック" pitchFamily="-111" charset="-128"/>
                <a:cs typeface="ＭＳ Ｐゴシック" pitchFamily="-111" charset="-128"/>
              </a:rPr>
              <a:t> 25,000+ students </a:t>
            </a:r>
            <a:r>
              <a:rPr lang="en-US" altLang="en-US" sz="1200" b="0" i="1" u="none" strike="noStrike" kern="1200" baseline="0">
                <a:solidFill>
                  <a:schemeClr val="tx1"/>
                </a:solidFill>
                <a:effectLst/>
                <a:latin typeface="Arial" pitchFamily="-111" charset="0"/>
                <a:ea typeface="ＭＳ Ｐゴシック" pitchFamily="-111" charset="-128"/>
                <a:cs typeface="ＭＳ Ｐゴシック" pitchFamily="-111" charset="-128"/>
              </a:rPr>
              <a:t>each year</a:t>
            </a:r>
            <a:r>
              <a:rPr lang="en-US" altLang="en-US" sz="1200" b="0" i="0" u="none" strike="noStrike" kern="1200" baseline="0">
                <a:solidFill>
                  <a:schemeClr val="tx1"/>
                </a:solidFill>
                <a:effectLst/>
                <a:latin typeface="Arial" pitchFamily="-111" charset="0"/>
                <a:ea typeface="ＭＳ Ｐゴシック" pitchFamily="-111" charset="-128"/>
                <a:cs typeface="ＭＳ Ｐゴシック" pitchFamily="-111" charset="-128"/>
              </a:rPr>
              <a:t> in 26+ states</a:t>
            </a:r>
            <a:endPar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Proud of Equity</a:t>
            </a: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endPar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Bootstrap is now the second largest provider for in-school CS education for girls and young women, and kids who self-report as African American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Latinx</a:t>
            </a:r>
            <a:endParaRPr lang="en-US" b="0" dirty="0">
              <a:effectLst/>
            </a:endParaRPr>
          </a:p>
          <a:p>
            <a:br>
              <a:rPr lang="en-US" dirty="0"/>
            </a:br>
            <a:endParaRPr lang="en-US" altLang="en-US" baseline="0" dirty="0">
              <a:latin typeface="Arial" charset="0"/>
              <a:ea typeface="ＭＳ Ｐゴシック" charset="-128"/>
            </a:endParaRPr>
          </a:p>
          <a:p>
            <a:endParaRPr lang="en-US" altLang="ja-JP" dirty="0">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479652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-See Ninja Cat as example, complete page 2. Alternatively, use a previously made game since Ninja Cat is a little different than what we’ll create.</a:t>
            </a:r>
          </a:p>
          <a:p>
            <a:r>
              <a:rPr lang="en-US" altLang="en-US" b="0" dirty="0">
                <a:latin typeface="Arial" charset="0"/>
                <a:ea typeface="ＭＳ Ｐゴシック" charset="-128"/>
              </a:rPr>
              <a:t>-Comparison with Block based code, more attending to precision. Connections</a:t>
            </a:r>
            <a:r>
              <a:rPr lang="en-US" altLang="en-US" b="0" baseline="0" dirty="0">
                <a:latin typeface="Arial" charset="0"/>
                <a:ea typeface="ＭＳ Ｐゴシック" charset="-128"/>
              </a:rPr>
              <a:t> to Algebra.</a:t>
            </a:r>
          </a:p>
          <a:p>
            <a:endParaRPr lang="en-US" altLang="en-US" b="0" dirty="0">
              <a:latin typeface="Arial" charset="0"/>
              <a:ea typeface="ＭＳ Ｐゴシック" charset="-128"/>
            </a:endParaRPr>
          </a:p>
          <a:p>
            <a:r>
              <a:rPr lang="en-US" altLang="en-US" b="0"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Pac Man.” “How many people it took to make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5K? 100? 2? How long it took to make it? 100s of hours. Still doing it! 1000s of hours? Years? Money: 1 million USD?”</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Why - Hook, connections 2 real world</a:t>
            </a:r>
          </a:p>
          <a:p>
            <a:pPr rtl="0" fontAlgn="base"/>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Temper expectations!</a:t>
            </a:r>
          </a:p>
          <a:p>
            <a:endParaRPr lang="en-US" altLang="en-US" dirty="0">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a:t>
            </a:r>
            <a:r>
              <a:rPr lang="en-US" altLang="en-US" baseline="0" dirty="0">
                <a:latin typeface="Arial" charset="0"/>
                <a:ea typeface="ＭＳ Ｐゴシック" charset="-128"/>
              </a:rPr>
              <a:t> to </a:t>
            </a:r>
            <a:r>
              <a:rPr lang="en-US" altLang="en-US" baseline="0" dirty="0" err="1">
                <a:latin typeface="Arial" charset="0"/>
                <a:ea typeface="ＭＳ Ｐゴシック" charset="-128"/>
              </a:rPr>
              <a:t>WeScheme</a:t>
            </a:r>
            <a:r>
              <a:rPr lang="en-US" altLang="en-US" baseline="0" dirty="0">
                <a:latin typeface="Arial" charset="0"/>
                <a:ea typeface="ＭＳ Ｐゴシック" charset="-128"/>
              </a:rPr>
              <a:t> and open </a:t>
            </a:r>
            <a:r>
              <a:rPr lang="en-US" altLang="en-US" baseline="0" dirty="0" err="1">
                <a:latin typeface="Arial" charset="0"/>
                <a:ea typeface="ＭＳ Ｐゴシック" charset="-128"/>
              </a:rPr>
              <a:t>NinjaCat</a:t>
            </a:r>
            <a:r>
              <a:rPr lang="en-US" altLang="en-US" baseline="0" dirty="0">
                <a:latin typeface="Arial" charset="0"/>
                <a:ea typeface="ＭＳ Ｐゴシック" charset="-128"/>
              </a:rPr>
              <a:t>.</a:t>
            </a:r>
            <a:r>
              <a:rPr lang="en-US" altLang="en-US" dirty="0">
                <a:latin typeface="Arial" charset="0"/>
                <a:ea typeface="ＭＳ Ｐゴシック"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-Coordinate</a:t>
            </a:r>
            <a:r>
              <a:rPr lang="en-US" altLang="en-US" baseline="0" dirty="0">
                <a:latin typeface="Arial" charset="0"/>
                <a:ea typeface="ＭＳ Ｐゴシック" charset="-128"/>
              </a:rPr>
              <a:t> Pair</a:t>
            </a:r>
            <a:endParaRPr lang="en-US" altLang="en-US"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-Cover 2</a:t>
            </a:r>
            <a:r>
              <a:rPr lang="en-US" altLang="en-US" baseline="30000" dirty="0">
                <a:latin typeface="Arial" charset="0"/>
                <a:ea typeface="ＭＳ Ｐゴシック" charset="-128"/>
              </a:rPr>
              <a:t>nd</a:t>
            </a:r>
            <a:r>
              <a:rPr lang="en-US" altLang="en-US" dirty="0">
                <a:latin typeface="Arial" charset="0"/>
                <a:ea typeface="ＭＳ Ｐゴシック" charset="-128"/>
              </a:rPr>
              <a:t> and 3</a:t>
            </a:r>
            <a:r>
              <a:rPr lang="en-US" altLang="en-US" baseline="30000" dirty="0">
                <a:latin typeface="Arial" charset="0"/>
                <a:ea typeface="ＭＳ Ｐゴシック" charset="-128"/>
              </a:rPr>
              <a:t>rd</a:t>
            </a:r>
            <a:r>
              <a:rPr lang="en-US" altLang="en-US" dirty="0">
                <a:latin typeface="Arial" charset="0"/>
                <a:ea typeface="ＭＳ Ｐゴシック" charset="-128"/>
              </a:rPr>
              <a:t> columns</a:t>
            </a:r>
            <a:endParaRPr lang="en-US" altLang="en-US" baseline="0"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-Activity: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1. With partner, list down ‘Things in The Game”(Nouns) Example: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dog, cat, cloud, ruby, sun, mountains, sky, background, score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2.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changes about each thing?  Mention a noun that states what changes about the thing. (e.g., moves to the left -&gt; position or x-coordinate changes).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3. Specifically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-Placement of Images is intentional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-Where</a:t>
            </a:r>
            <a:r>
              <a:rPr lang="en-US" altLang="en-US" baseline="0" dirty="0">
                <a:latin typeface="Arial" charset="0"/>
                <a:ea typeface="ＭＳ Ｐゴシック" charset="-128"/>
              </a:rPr>
              <a:t> is the center or coordinate of your image?</a:t>
            </a: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-Number</a:t>
            </a:r>
            <a:r>
              <a:rPr lang="en-US" altLang="en-US" baseline="0" dirty="0">
                <a:latin typeface="Arial" charset="0"/>
                <a:ea typeface="ＭＳ Ｐゴシック" charset="-128"/>
              </a:rPr>
              <a:t> Line</a:t>
            </a:r>
            <a:endParaRPr lang="en-US" altLang="en-US" dirty="0">
              <a:latin typeface="Arial" charset="0"/>
              <a:ea typeface="ＭＳ Ｐゴシック" charset="-128"/>
            </a:endParaRPr>
          </a:p>
          <a:p>
            <a:r>
              <a:rPr lang="en-US" altLang="en-US" dirty="0">
                <a:latin typeface="Arial" charset="0"/>
                <a:ea typeface="ＭＳ Ｐゴシック" charset="-128"/>
              </a:rPr>
              <a:t>-Coordinate</a:t>
            </a:r>
            <a:r>
              <a:rPr lang="en-US" altLang="en-US" baseline="0" dirty="0">
                <a:latin typeface="Arial" charset="0"/>
                <a:ea typeface="ＭＳ Ｐゴシック" charset="-128"/>
              </a:rPr>
              <a:t> Pairs</a:t>
            </a:r>
          </a:p>
          <a:p>
            <a:r>
              <a:rPr lang="en-US" altLang="en-US" baseline="0" dirty="0">
                <a:latin typeface="Arial" charset="0"/>
                <a:ea typeface="ＭＳ Ｐゴシック" charset="-128"/>
              </a:rPr>
              <a:t>-Estimation</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explain position (of, say, the dog) over the phone. “Top left”? That’s not very specific. What if I wanted to measure where the dog is? Well by, using a number line (or two). X-axis and Y-axis. That’s the specific description of what’s changing.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2009557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E-Brainstorm</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-Each game has background, player, target, danger.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-Use nouns, not verbs. (E.g., space, astronaut squirrel, candy, alien shark!  Or: Serengeti, impala, water, wild dog. *note - Can use game scenarios that empower certain groups of people or activities.)</a:t>
            </a:r>
            <a:endParaRPr lang="en-US" b="0" dirty="0">
              <a:effectLst/>
            </a:endParaRPr>
          </a:p>
          <a:p>
            <a:r>
              <a:rPr lang="en-US" dirty="0"/>
              <a:t>-Avoid</a:t>
            </a:r>
            <a:r>
              <a:rPr lang="en-US" baseline="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Projectile discussion - Intentionally left out found that games became much more creative and engagement of girls increased</a:t>
            </a:r>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164174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-Get participants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WeScheme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Login,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and Start New Program. </a:t>
            </a:r>
          </a:p>
          <a:p>
            <a:pPr rtl="0" fontAlgn="base"/>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-Thumbs up to Check In with group</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-Describe layout (left side Definitions, right side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Ineractions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-Point out they do not need programing skills.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-Key: numbers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eval</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numbers, but not so in most programming languages.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on left side of screen do 4 + 2 click run and talk about what happens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-Our program has Numbers!! - supports fractions (not many programming languages support fractions)</a:t>
            </a:r>
            <a:endParaRPr lang="en-US" b="0" dirty="0">
              <a:effectLst/>
            </a:endParaRPr>
          </a:p>
          <a:p>
            <a:r>
              <a:rPr lang="en-US" dirty="0"/>
              <a:t>-Play around with different numbers in the</a:t>
            </a:r>
            <a:r>
              <a:rPr lang="en-US" baseline="0" dirty="0"/>
              <a:t> Interactions side</a:t>
            </a:r>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Driver/Navigator - paired programming - a significant structural approach - having 2 people talking to each other while programming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Increases understanding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Decreases bugs</a:t>
            </a:r>
            <a:endParaRPr lang="en-US" b="0" dirty="0">
              <a:effectLst/>
            </a:endParaRPr>
          </a:p>
          <a:p>
            <a:br>
              <a:rPr lang="en-US" dirty="0"/>
            </a:br>
            <a:endParaRPr lang="en-US" altLang="en-US" baseline="0" dirty="0">
              <a:latin typeface="Arial" charset="0"/>
              <a:ea typeface="ＭＳ Ｐゴシック"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 their job is to type and make sure what they are typing makes sense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NAVIGATOR: their eyes on the program - head in the clouds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Time based or task based</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556893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 Think</a:t>
            </a:r>
            <a:r>
              <a:rPr lang="en-US" altLang="en-US" baseline="0" dirty="0">
                <a:latin typeface="Arial" charset="0"/>
                <a:ea typeface="ＭＳ Ｐゴシック" charset="-128"/>
              </a:rPr>
              <a:t> of +, -, *, / as ‘Functions’ not Operations. Functions with 2 inputs.</a:t>
            </a:r>
            <a:endParaRPr lang="en-US" altLang="en-US" dirty="0">
              <a:latin typeface="Arial" charset="0"/>
              <a:ea typeface="ＭＳ Ｐゴシック" charset="-128"/>
            </a:endParaRPr>
          </a:p>
          <a:p>
            <a:r>
              <a:rPr lang="en-US" altLang="en-US" dirty="0">
                <a:latin typeface="Arial" charset="0"/>
                <a:ea typeface="ＭＳ Ｐゴシック" charset="-128"/>
              </a:rPr>
              <a:t>-Circles of Evaluation</a:t>
            </a:r>
            <a:r>
              <a:rPr lang="en-US" altLang="en-US" baseline="0" dirty="0">
                <a:latin typeface="Arial" charset="0"/>
                <a:ea typeface="ＭＳ Ｐゴシック" charset="-128"/>
              </a:rPr>
              <a:t> is a Visual and Spatial tool for Order of Operations and Composition of Functions</a:t>
            </a:r>
            <a:endParaRPr lang="en-US" altLang="en-US" dirty="0">
              <a:latin typeface="Arial" charset="0"/>
              <a:ea typeface="ＭＳ Ｐゴシック" charset="-128"/>
            </a:endParaRPr>
          </a:p>
          <a:p>
            <a:r>
              <a:rPr lang="en-US" altLang="en-US" dirty="0">
                <a:latin typeface="Arial" charset="0"/>
                <a:ea typeface="ＭＳ Ｐゴシック" charset="-128"/>
              </a:rPr>
              <a:t>-</a:t>
            </a:r>
            <a:r>
              <a:rPr lang="en-US" altLang="en-US" baseline="0" dirty="0">
                <a:latin typeface="Arial" charset="0"/>
                <a:ea typeface="ＭＳ Ｐゴシック" charset="-128"/>
              </a:rPr>
              <a:t> Model an Expression with a Circle of Evaluation.</a:t>
            </a:r>
          </a:p>
          <a:p>
            <a:r>
              <a:rPr lang="en-US" altLang="en-US" baseline="0" dirty="0">
                <a:latin typeface="Arial" charset="0"/>
                <a:ea typeface="ＭＳ Ｐゴシック" charset="-128"/>
              </a:rPr>
              <a:t>-Convert the Circle of Evaluation into Racket Code</a:t>
            </a:r>
          </a:p>
          <a:p>
            <a:r>
              <a:rPr lang="en-US" altLang="en-US" baseline="0" dirty="0">
                <a:latin typeface="Arial" charset="0"/>
                <a:ea typeface="ＭＳ Ｐゴシック" charset="-128"/>
              </a:rPr>
              <a:t>-Importance of spaces: MP6: Attend to Precision</a:t>
            </a:r>
          </a:p>
          <a:p>
            <a:r>
              <a:rPr lang="en-US" altLang="en-US" baseline="0" dirty="0">
                <a:latin typeface="Arial" charset="0"/>
                <a:ea typeface="ＭＳ Ｐゴシック" charset="-128"/>
              </a:rPr>
              <a:t>-Model the ‘spider’ crawling through the circle, up to the top, down through the domain, and out through the side of circle.</a:t>
            </a:r>
          </a:p>
          <a:p>
            <a:pPr marL="171450" indent="-171450">
              <a:buFontTx/>
              <a:buChar char="-"/>
            </a:pPr>
            <a:r>
              <a:rPr lang="en-US" altLang="en-US" baseline="0" dirty="0">
                <a:latin typeface="Arial" charset="0"/>
                <a:ea typeface="ＭＳ Ｐゴシック" charset="-128"/>
              </a:rPr>
              <a:t>Do Circle of </a:t>
            </a:r>
            <a:r>
              <a:rPr lang="en-US" altLang="en-US" baseline="0" dirty="0" err="1">
                <a:latin typeface="Arial" charset="0"/>
                <a:ea typeface="ＭＳ Ｐゴシック" charset="-128"/>
              </a:rPr>
              <a:t>Eval</a:t>
            </a:r>
            <a:r>
              <a:rPr lang="en-US" altLang="en-US" baseline="0" dirty="0">
                <a:latin typeface="Arial" charset="0"/>
                <a:ea typeface="ＭＳ Ｐゴシック" charset="-128"/>
              </a:rPr>
              <a:t> practice on p. 5 or place </a:t>
            </a:r>
            <a:r>
              <a:rPr lang="en-US" altLang="en-US" baseline="0" dirty="0" err="1">
                <a:latin typeface="Arial" charset="0"/>
                <a:ea typeface="ＭＳ Ｐゴシック" charset="-128"/>
              </a:rPr>
              <a:t>CoE’s</a:t>
            </a:r>
            <a:r>
              <a:rPr lang="en-US" altLang="en-US" baseline="0" dirty="0">
                <a:latin typeface="Arial" charset="0"/>
                <a:ea typeface="ＭＳ Ｐゴシック" charset="-128"/>
              </a:rPr>
              <a:t> around the room on whiteboards.</a:t>
            </a: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-Order</a:t>
            </a:r>
            <a:r>
              <a:rPr lang="en-US" altLang="en-US" baseline="0" dirty="0">
                <a:latin typeface="Arial" charset="0"/>
                <a:ea typeface="ＭＳ Ｐゴシック" charset="-128"/>
              </a:rPr>
              <a:t> of Operations</a:t>
            </a:r>
          </a:p>
          <a:p>
            <a:r>
              <a:rPr lang="en-US" altLang="en-US" baseline="0" dirty="0">
                <a:latin typeface="Arial" charset="0"/>
                <a:ea typeface="ＭＳ Ｐゴシック" charset="-128"/>
              </a:rPr>
              <a:t>-Composition of Functions</a:t>
            </a:r>
          </a:p>
          <a:p>
            <a:r>
              <a:rPr lang="en-US" altLang="en-US" baseline="0" dirty="0">
                <a:latin typeface="Arial" charset="0"/>
                <a:ea typeface="ＭＳ Ｐゴシック" charset="-128"/>
              </a:rPr>
              <a:t>-Domain/Range</a:t>
            </a:r>
          </a:p>
          <a:p>
            <a:r>
              <a:rPr lang="en-US" altLang="en-US" baseline="0" dirty="0">
                <a:latin typeface="Arial" charset="0"/>
                <a:ea typeface="ＭＳ Ｐゴシック" charset="-128"/>
              </a:rPr>
              <a:t>-Functions</a:t>
            </a:r>
          </a:p>
          <a:p>
            <a:r>
              <a:rPr lang="en-US" altLang="en-US" baseline="0" dirty="0">
                <a:latin typeface="Arial" charset="0"/>
                <a:ea typeface="ＭＳ Ｐゴシック" charset="-128"/>
              </a:rPr>
              <a:t>-Math Practice #7: Seeing Structure in Expressions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many of you spend hours teaching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reteaching</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order of operations? We have: circles of evaluation!</a:t>
            </a:r>
          </a:p>
          <a:p>
            <a:pPr rtl="0" fontAlgn="base"/>
            <a:r>
              <a:rPr lang="en-US" dirty="0"/>
              <a:t>Circles of Evaluation</a:t>
            </a:r>
            <a:r>
              <a:rPr lang="en-US" baseline="0" dirty="0"/>
              <a:t> are Sentence Diagramming</a:t>
            </a:r>
          </a:p>
          <a:p>
            <a:pPr rtl="0" fontAlgn="base"/>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do spaces work in Racket code?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Must have at least one space (but more are allowed) where not having space would change the expression. No space needed to separate parenthesis from other expressions. (*Note - If the adding/omitting the space changes an argument, (i.e. (-4 3) vs. (- 4 3)), it matters)</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start drawing from inside-out or outside-in?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Each is OK, sometimes one is easier than the other. Gender bias: girls outside-in, neat, make small to fit. Boys: inside-out, willing to take up space.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could you help a struggling student convert a multi-step math expression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If there are three operations (better: “functions”), you’ll need three circles. Try circling in the math expression what should be solved first, second, etc.  You’ll begin modelling the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Think about our assessments of order of operations: Traditionally uses computation (which can give false positives and false negatives; maybe the student doesn’t know how to calculate the operation but does know what the order is). But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not a computational skill, it’s a literacy skill.</a:t>
            </a:r>
          </a:p>
          <a:p>
            <a:br>
              <a:rPr lang="en-US" b="0" dirty="0">
                <a:effectLst/>
              </a:rPr>
            </a:b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975455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26</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can you assess whether kids understand evaluating expressions?</a:t>
            </a:r>
            <a:endParaRPr lang="en-US" b="0" dirty="0">
              <a:effectLst/>
            </a:endParaRPr>
          </a:p>
          <a:p>
            <a:r>
              <a:rPr lang="en-US" altLang="en-US" dirty="0">
                <a:latin typeface="Arial" charset="0"/>
                <a:ea typeface="ＭＳ Ｐゴシック" charset="-128"/>
              </a:rPr>
              <a:t>-Review</a:t>
            </a:r>
            <a:r>
              <a:rPr lang="en-US" altLang="en-US" baseline="0" dirty="0">
                <a:latin typeface="Arial" charset="0"/>
                <a:ea typeface="ＭＳ Ｐゴシック" charset="-128"/>
              </a:rPr>
              <a:t> Circles of Evaluation w/ Circles </a:t>
            </a:r>
            <a:r>
              <a:rPr lang="en-US" altLang="en-US" baseline="0" dirty="0" err="1">
                <a:latin typeface="Arial" charset="0"/>
                <a:ea typeface="ＭＳ Ｐゴシック" charset="-128"/>
              </a:rPr>
              <a:t>Triathalon</a:t>
            </a:r>
            <a:r>
              <a:rPr lang="en-US" altLang="en-US" baseline="0" dirty="0">
                <a:latin typeface="Arial" charset="0"/>
                <a:ea typeface="ＭＳ Ｐゴシック" charset="-128"/>
              </a:rPr>
              <a:t> </a:t>
            </a:r>
            <a:r>
              <a:rPr lang="mr-IN" altLang="en-US" baseline="0" dirty="0">
                <a:latin typeface="Arial" charset="0"/>
                <a:ea typeface="ＭＳ Ｐゴシック" charset="-128"/>
              </a:rPr>
              <a:t>–</a:t>
            </a:r>
            <a:r>
              <a:rPr lang="en-US" altLang="en-US" baseline="0" dirty="0">
                <a:latin typeface="Arial" charset="0"/>
                <a:ea typeface="ＭＳ Ｐゴシック" charset="-128"/>
              </a:rPr>
              <a:t> 30 second rounds</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Circles First(Cover Racket Code)</a:t>
            </a:r>
            <a:endParaRPr lang="en-US" altLang="en-US" baseline="0" dirty="0">
              <a:latin typeface="Arial" charset="0"/>
              <a:ea typeface="ＭＳ Ｐゴシック" charset="-128"/>
            </a:endParaRPr>
          </a:p>
          <a:p>
            <a:pPr rtl="0"/>
            <a:r>
              <a:rPr lang="en-US" altLang="en-US" baseline="0" dirty="0">
                <a:latin typeface="Arial" charset="0"/>
                <a:ea typeface="ＭＳ Ｐゴシック" charset="-128"/>
              </a:rPr>
              <a:t>-Ask Teachers to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switch from inside out to outside in and</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vice versa</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-comment on structure of math rather than the answer</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r>
              <a:rPr lang="en-US" dirty="0"/>
              <a:t>-Point out difference</a:t>
            </a:r>
            <a:r>
              <a:rPr lang="en-US" baseline="0" dirty="0"/>
              <a:t> between R1 and R2: Purposely ordered this way because symmetry made R1 easier.</a:t>
            </a:r>
            <a:br>
              <a:rPr lang="en-US" dirty="0"/>
            </a:br>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-Order of Operations</a:t>
            </a:r>
          </a:p>
          <a:p>
            <a:r>
              <a:rPr lang="en-US" altLang="en-US" dirty="0">
                <a:latin typeface="Arial" charset="0"/>
                <a:ea typeface="ＭＳ Ｐゴシック" charset="-128"/>
              </a:rPr>
              <a:t>- Composition of Functions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I’m a student that is struggling to get started on creating this circle.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could you help me to get started with a simpler task? [Take answers from teachers]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can start out by drawing the simplest circles we see (* 3 7) and (+ 1 2).</a:t>
            </a:r>
            <a:endParaRPr lang="en-US" b="0" dirty="0">
              <a:effectLst/>
            </a:endParaRP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Now, what function connects those two circles? Subtraction!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need one larger circle with a subtraction function to complete the entire expression.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Can anyone tell me why the 3 is not in its own circle? [3 is not a function].</a:t>
            </a:r>
            <a:endParaRPr lang="en-US" b="0" dirty="0">
              <a:effectLst/>
            </a:endParaRP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guys think the order matters for a circle or Racket code for the expression 1 + 2 or 3 * 7? [Take answers]</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If I was a stickler, I wouldn’t accept (+ 2 1) or (* 7 3). Even if the answers are the same, we want to focus on the process, not the answer. This exercise allows us to test if students understand the structure of the math, not just if they’re able to get the right answer. By stressing vocabulary like “function” instead of “operation” we are getting students to think about arithmetic operations as functions and order of operations as function composition - exactly what they are!</a:t>
            </a:r>
            <a:endParaRPr lang="en-US" b="0" dirty="0">
              <a:effectLst/>
            </a:endParaRPr>
          </a:p>
          <a:p>
            <a:br>
              <a:rPr lang="en-US" dirty="0"/>
            </a:br>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587570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-How</a:t>
            </a:r>
            <a:r>
              <a:rPr lang="en-US" altLang="en-US" baseline="0" dirty="0">
                <a:latin typeface="Arial" charset="0"/>
                <a:ea typeface="ＭＳ Ｐゴシック" charset="-128"/>
              </a:rPr>
              <a:t> many of you use Function machine to teach Functions?</a:t>
            </a:r>
          </a:p>
          <a:p>
            <a:r>
              <a:rPr lang="en-US" altLang="en-US" dirty="0">
                <a:latin typeface="Arial" charset="0"/>
                <a:ea typeface="ＭＳ Ｐゴシック" charset="-128"/>
              </a:rPr>
              <a:t>-Contracts are what programmers use to keep track of what’s coming</a:t>
            </a:r>
            <a:r>
              <a:rPr lang="en-US" altLang="en-US" baseline="0" dirty="0">
                <a:latin typeface="Arial" charset="0"/>
                <a:ea typeface="ＭＳ Ｐゴシック" charset="-128"/>
              </a:rPr>
              <a:t> in and out of functions?</a:t>
            </a:r>
          </a:p>
          <a:p>
            <a:pPr marL="171450" indent="-171450">
              <a:buFontTx/>
              <a:buChar char="-"/>
            </a:pPr>
            <a:r>
              <a:rPr lang="en-US" altLang="en-US" baseline="0" dirty="0">
                <a:latin typeface="Arial" charset="0"/>
                <a:ea typeface="ＭＳ Ｐゴシック" charset="-128"/>
              </a:rPr>
              <a:t>3 parts of a contract: Name: Domain -&gt; Range</a:t>
            </a:r>
          </a:p>
          <a:p>
            <a:pPr rtl="0"/>
            <a:r>
              <a:rPr lang="en-US" altLang="en-US" baseline="0" dirty="0">
                <a:latin typeface="Arial" charset="0"/>
                <a:ea typeface="ＭＳ Ｐゴシック" charset="-128"/>
              </a:rPr>
              <a:t>-T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 domain is the </a:t>
            </a:r>
            <a:r>
              <a:rPr lang="en-US" sz="1200" b="0" i="0" u="sng" kern="1200" dirty="0">
                <a:solidFill>
                  <a:schemeClr val="tx1"/>
                </a:solidFill>
                <a:effectLst/>
                <a:latin typeface="Arial" pitchFamily="-111" charset="0"/>
                <a:ea typeface="ＭＳ Ｐゴシック" pitchFamily="-111" charset="-128"/>
                <a:cs typeface="ＭＳ Ｐゴシック" pitchFamily="-111" charset="-128"/>
              </a:rPr>
              <a:t>type of thing that the function consumes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and the range is the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type of thing that the function produces.</a:t>
            </a:r>
            <a:endParaRPr lang="en-US" b="0" dirty="0">
              <a:effectLst/>
            </a:endParaRPr>
          </a:p>
          <a:p>
            <a:r>
              <a:rPr lang="en-US" dirty="0"/>
              <a:t>-Explain</a:t>
            </a:r>
            <a:r>
              <a:rPr lang="en-US" baseline="0" dirty="0"/>
              <a:t> the difference between types and examples</a:t>
            </a:r>
          </a:p>
          <a:p>
            <a:r>
              <a:rPr lang="en-US" baseline="0" dirty="0"/>
              <a:t>     Coffee is a type, Folgers is an example, Starbucks is an example.  Water is a type, Tap is an example, Filtered is an example, Evian is an example.</a:t>
            </a:r>
          </a:p>
          <a:p>
            <a:r>
              <a:rPr lang="en-US" baseline="0" dirty="0"/>
              <a:t>-Introduce teachers to the Contracts page on the back page of the workbook.</a:t>
            </a:r>
            <a:br>
              <a:rPr lang="en-US" dirty="0"/>
            </a:br>
            <a:r>
              <a:rPr lang="en-US" dirty="0"/>
              <a:t>-Every contract we learn</a:t>
            </a:r>
            <a:r>
              <a:rPr lang="en-US" baseline="0" dirty="0"/>
              <a:t> is written in the contracts page.</a:t>
            </a:r>
          </a:p>
          <a:p>
            <a:r>
              <a:rPr lang="en-US" altLang="en-US" dirty="0">
                <a:latin typeface="Arial" charset="0"/>
                <a:ea typeface="ＭＳ Ｐゴシック" charset="-128"/>
              </a:rPr>
              <a:t>-Write contracts for</a:t>
            </a:r>
            <a:r>
              <a:rPr lang="en-US" altLang="en-US" baseline="0" dirty="0">
                <a:latin typeface="Arial" charset="0"/>
                <a:ea typeface="ＭＳ Ｐゴシック" charset="-128"/>
              </a:rPr>
              <a:t> +, -, *, /, </a:t>
            </a:r>
            <a:r>
              <a:rPr lang="en-US" altLang="en-US" baseline="0" dirty="0" err="1">
                <a:latin typeface="Arial" charset="0"/>
                <a:ea typeface="ＭＳ Ｐゴシック" charset="-128"/>
              </a:rPr>
              <a:t>sqr</a:t>
            </a:r>
            <a:r>
              <a:rPr lang="en-US" altLang="en-US" baseline="0" dirty="0">
                <a:latin typeface="Arial" charset="0"/>
                <a:ea typeface="ＭＳ Ｐゴシック" charset="-128"/>
              </a:rPr>
              <a:t>, and </a:t>
            </a:r>
            <a:r>
              <a:rPr lang="en-US" altLang="en-US" baseline="0" dirty="0" err="1">
                <a:latin typeface="Arial" charset="0"/>
                <a:ea typeface="ＭＳ Ｐゴシック" charset="-128"/>
              </a:rPr>
              <a:t>sqrt</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-Domain</a:t>
            </a:r>
            <a:r>
              <a:rPr lang="en-US" altLang="en-US" baseline="0" dirty="0">
                <a:latin typeface="Arial" charset="0"/>
                <a:ea typeface="ＭＳ Ｐゴシック" charset="-128"/>
              </a:rPr>
              <a:t>/Range</a:t>
            </a:r>
          </a:p>
          <a:p>
            <a:r>
              <a:rPr lang="en-US" altLang="en-US" baseline="0" dirty="0">
                <a:latin typeface="Arial" charset="0"/>
                <a:ea typeface="ＭＳ Ｐゴシック" charset="-128"/>
              </a:rPr>
              <a:t>-Functions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Great, you guys are building up a huge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cheatsheet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use for the rest of the workshop. But all of the functions that we’ve talked about so far only take in numbers - that’s kind of boring. Let’s learn about a new data type. (next slide)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161063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-Introduce new</a:t>
            </a:r>
            <a:r>
              <a:rPr lang="en-US" altLang="en-US" baseline="0" dirty="0">
                <a:latin typeface="Arial" charset="0"/>
                <a:ea typeface="ＭＳ Ｐゴシック" charset="-128"/>
              </a:rPr>
              <a:t> data types: String, Image</a:t>
            </a:r>
            <a:endParaRPr lang="en-US" altLang="en-US" dirty="0">
              <a:latin typeface="Arial" charset="0"/>
              <a:ea typeface="ＭＳ Ｐゴシック" charset="-128"/>
            </a:endParaRPr>
          </a:p>
          <a:p>
            <a:r>
              <a:rPr lang="en-US" altLang="en-US" dirty="0">
                <a:latin typeface="Arial" charset="0"/>
                <a:ea typeface="ＭＳ Ｐゴシック" charset="-128"/>
              </a:rPr>
              <a:t>-Anything in quotes is</a:t>
            </a:r>
            <a:r>
              <a:rPr lang="en-US" altLang="en-US" baseline="0" dirty="0">
                <a:latin typeface="Arial" charset="0"/>
                <a:ea typeface="ＭＳ Ｐゴシック" charset="-128"/>
              </a:rPr>
              <a:t> a string: “hello” “434”</a:t>
            </a:r>
          </a:p>
          <a:p>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Doman/Range</a:t>
            </a:r>
          </a:p>
          <a:p>
            <a:r>
              <a:rPr lang="en-US" altLang="en-US" dirty="0">
                <a:latin typeface="Arial" charset="0"/>
                <a:ea typeface="ＭＳ Ｐゴシック" charset="-128"/>
              </a:rPr>
              <a:t>Functions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dirty="0"/>
              <a:t>Show the Circle</a:t>
            </a:r>
            <a:r>
              <a:rPr lang="en-US" baseline="0" dirty="0"/>
              <a:t> of </a:t>
            </a:r>
            <a:r>
              <a:rPr lang="en-US" baseline="0" dirty="0" err="1"/>
              <a:t>Evalution</a:t>
            </a:r>
            <a:r>
              <a:rPr lang="en-US" baseline="0" dirty="0"/>
              <a:t> for ”star”</a:t>
            </a:r>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name of the function?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did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domain of the function?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do you think the range of this function is? [Answers]</a:t>
            </a:r>
            <a:endParaRPr lang="en-US" b="0" dirty="0">
              <a:effectLst/>
            </a:endParaRPr>
          </a:p>
          <a:p>
            <a:endParaRPr lang="en-US" dirty="0"/>
          </a:p>
          <a:p>
            <a:r>
              <a:rPr lang="en-US" dirty="0"/>
              <a:t>Let them</a:t>
            </a:r>
            <a:r>
              <a:rPr lang="en-US" baseline="0" dirty="0"/>
              <a:t> type that code into </a:t>
            </a:r>
            <a:r>
              <a:rPr lang="en-US" baseline="0" dirty="0" err="1"/>
              <a:t>WeScheme</a:t>
            </a:r>
            <a:r>
              <a:rPr lang="en-US" baseline="0" dirty="0"/>
              <a:t> to find out.</a:t>
            </a:r>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95745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-Start with the cognitive challenges</a:t>
            </a:r>
            <a:r>
              <a:rPr lang="en-US" altLang="en-US" baseline="0" dirty="0">
                <a:latin typeface="Arial" charset="0"/>
                <a:ea typeface="ＭＳ Ｐゴシック" charset="-128"/>
              </a:rPr>
              <a:t> of Algebra for our students</a:t>
            </a:r>
            <a:endParaRPr lang="en-US" altLang="en-US" dirty="0">
              <a:latin typeface="Arial" charset="0"/>
              <a:ea typeface="ＭＳ Ｐゴシック" charset="-128"/>
            </a:endParaRPr>
          </a:p>
          <a:p>
            <a:r>
              <a:rPr lang="en-US" altLang="en-US" dirty="0">
                <a:latin typeface="Arial" charset="0"/>
                <a:ea typeface="ＭＳ Ｐゴシック" charset="-128"/>
              </a:rPr>
              <a:t>-Poll</a:t>
            </a:r>
            <a:r>
              <a:rPr lang="en-US" altLang="en-US" baseline="0" dirty="0">
                <a:latin typeface="Arial" charset="0"/>
                <a:ea typeface="ＭＳ Ｐゴシック" charset="-128"/>
              </a:rPr>
              <a:t> audience: How many of you have done programming before? If not, that’s ok.</a:t>
            </a:r>
          </a:p>
          <a:p>
            <a:r>
              <a:rPr lang="en-US" altLang="en-US" baseline="0" dirty="0">
                <a:latin typeface="Arial" charset="0"/>
                <a:ea typeface="ＭＳ Ｐゴシック" charset="-128"/>
              </a:rPr>
              <a:t>-Curriculum requires zero programming experience</a:t>
            </a:r>
          </a:p>
          <a:p>
            <a:r>
              <a:rPr lang="en-US" altLang="en-US" dirty="0">
                <a:latin typeface="Arial" charset="0"/>
                <a:ea typeface="ＭＳ Ｐゴシック" charset="-128"/>
              </a:rPr>
              <a:t>-Work through entire curriculum as a student and create a video game</a:t>
            </a:r>
          </a:p>
          <a:p>
            <a:r>
              <a:rPr lang="en-US" altLang="en-US" dirty="0">
                <a:latin typeface="Arial" charset="0"/>
                <a:ea typeface="ＭＳ Ｐゴシック" charset="-128"/>
              </a:rPr>
              <a:t>-Focus</a:t>
            </a:r>
            <a:r>
              <a:rPr lang="en-US" altLang="en-US" baseline="0" dirty="0">
                <a:latin typeface="Arial" charset="0"/>
                <a:ea typeface="ＭＳ Ｐゴシック" charset="-128"/>
              </a:rPr>
              <a:t> on Pedagogy throughout</a:t>
            </a:r>
          </a:p>
          <a:p>
            <a:r>
              <a:rPr lang="en-US" altLang="en-US" baseline="0" dirty="0">
                <a:latin typeface="Arial" charset="0"/>
                <a:ea typeface="ＭＳ Ｐゴシック" charset="-128"/>
              </a:rPr>
              <a:t>-Wear teacher and student hat </a:t>
            </a:r>
            <a:r>
              <a:rPr lang="en-US" altLang="en-US" baseline="0" dirty="0" err="1">
                <a:latin typeface="Arial" charset="0"/>
                <a:ea typeface="ＭＳ Ｐゴシック" charset="-128"/>
              </a:rPr>
              <a:t>througout</a:t>
            </a:r>
            <a:endParaRPr lang="en-US" altLang="en-US" baseline="0" dirty="0">
              <a:latin typeface="Arial" charset="0"/>
              <a:ea typeface="ＭＳ Ｐゴシック" charset="-128"/>
            </a:endParaRP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dirty="0"/>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This means that when we’re teaching a lesson and asking you “easy” questions, it’s not because we think you’re stupid or talking down to you, we’re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modeling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it would look like to teach the lesson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a:t>
            </a:fld>
            <a:endParaRPr lang="en-US" altLang="en-US"/>
          </a:p>
        </p:txBody>
      </p:sp>
    </p:spTree>
    <p:extLst>
      <p:ext uri="{BB962C8B-B14F-4D97-AF65-F5344CB8AC3E}">
        <p14:creationId xmlns:p14="http://schemas.microsoft.com/office/powerpoint/2010/main" val="77295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More Image Functions</a:t>
            </a: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-Domain/Range</a:t>
            </a:r>
          </a:p>
          <a:p>
            <a:r>
              <a:rPr lang="en-US" altLang="en-US" dirty="0">
                <a:latin typeface="Arial" charset="0"/>
                <a:ea typeface="ＭＳ Ｐゴシック" charset="-128"/>
              </a:rPr>
              <a:t>-Functions</a:t>
            </a:r>
          </a:p>
          <a:p>
            <a:r>
              <a:rPr lang="en-US" altLang="en-US" dirty="0">
                <a:latin typeface="Arial" charset="0"/>
                <a:ea typeface="ＭＳ Ｐゴシック" charset="-128"/>
              </a:rPr>
              <a:t>-Transformational</a:t>
            </a:r>
            <a:r>
              <a:rPr lang="en-US" altLang="en-US" baseline="0" dirty="0">
                <a:latin typeface="Arial" charset="0"/>
                <a:ea typeface="ＭＳ Ｐゴシック" charset="-128"/>
              </a:rPr>
              <a:t> Geometry</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696365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Importance</a:t>
            </a:r>
            <a:r>
              <a:rPr lang="en-US" altLang="en-US" baseline="0" dirty="0">
                <a:latin typeface="Arial" charset="0"/>
                <a:ea typeface="ＭＳ Ｐゴシック" charset="-128"/>
              </a:rPr>
              <a:t> of detailed Error messages</a:t>
            </a:r>
          </a:p>
          <a:p>
            <a:pPr marL="171450" indent="-171450">
              <a:buFontTx/>
              <a:buChar char="-"/>
            </a:pPr>
            <a:r>
              <a:rPr lang="en-US" altLang="en-US" baseline="0" dirty="0">
                <a:latin typeface="Arial" charset="0"/>
                <a:ea typeface="ＭＳ Ｐゴシック" charset="-128"/>
              </a:rPr>
              <a:t>Model making errors and troubleshooting</a:t>
            </a:r>
          </a:p>
          <a:p>
            <a:pPr marL="171450" indent="-171450">
              <a:buFontTx/>
              <a:buChar char="-"/>
            </a:pPr>
            <a:r>
              <a:rPr lang="en-US" altLang="en-US" baseline="0" dirty="0">
                <a:latin typeface="Arial" charset="0"/>
                <a:ea typeface="ＭＳ Ｐゴシック" charset="-128"/>
              </a:rPr>
              <a:t>Have volunteers read error messages </a:t>
            </a:r>
            <a:r>
              <a:rPr lang="en-US" altLang="en-US" baseline="0" dirty="0" err="1">
                <a:latin typeface="Arial" charset="0"/>
                <a:ea typeface="ＭＳ Ｐゴシック" charset="-128"/>
              </a:rPr>
              <a:t>outloud</a:t>
            </a:r>
            <a:r>
              <a:rPr lang="en-US" altLang="en-US" baseline="0" dirty="0">
                <a:latin typeface="Arial" charset="0"/>
                <a:ea typeface="ＭＳ Ｐゴシック" charset="-128"/>
              </a:rPr>
              <a:t>.</a:t>
            </a:r>
          </a:p>
          <a:p>
            <a:pPr marL="171450" indent="-171450">
              <a:buFontTx/>
              <a:buChar char="-"/>
            </a:pPr>
            <a:r>
              <a:rPr lang="en-US" altLang="en-US" baseline="0" dirty="0">
                <a:latin typeface="Arial" charset="0"/>
                <a:ea typeface="ＭＳ Ｐゴシック" charset="-128"/>
              </a:rPr>
              <a:t>Challenge: Remember the star?</a:t>
            </a:r>
          </a:p>
          <a:p>
            <a:pPr marL="171450" indent="-171450">
              <a:buFontTx/>
              <a:buChar char="-"/>
            </a:pPr>
            <a:r>
              <a:rPr lang="en-US" altLang="en-US" baseline="0" dirty="0">
                <a:latin typeface="Arial" charset="0"/>
                <a:ea typeface="ＭＳ Ｐゴシック" charset="-128"/>
              </a:rPr>
              <a:t>             Make the same star but rotate it by 45 degrees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if we use a function incorrectly.</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 type in “(circle 50 “blue” “solid”)?</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822649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764931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-introduce bitmap/</a:t>
            </a:r>
            <a:r>
              <a:rPr lang="en-US" altLang="en-US" dirty="0" err="1">
                <a:latin typeface="Arial" charset="0"/>
                <a:ea typeface="ＭＳ Ｐゴシック" charset="-128"/>
              </a:rPr>
              <a:t>url</a:t>
            </a:r>
            <a:r>
              <a:rPr lang="en-US" altLang="en-US" dirty="0">
                <a:latin typeface="Arial" charset="0"/>
                <a:ea typeface="ＭＳ Ｐゴシック" charset="-128"/>
              </a:rPr>
              <a:t>: String  -&gt; Image</a:t>
            </a:r>
          </a:p>
          <a:p>
            <a:r>
              <a:rPr lang="en-US" altLang="en-US" dirty="0">
                <a:latin typeface="Arial" charset="0"/>
                <a:ea typeface="ＭＳ Ｐゴシック" charset="-128"/>
              </a:rPr>
              <a:t>-model</a:t>
            </a:r>
            <a:r>
              <a:rPr lang="en-US" altLang="en-US" baseline="0" dirty="0">
                <a:latin typeface="Arial" charset="0"/>
                <a:ea typeface="ＭＳ Ｐゴシック" charset="-128"/>
              </a:rPr>
              <a:t> how to find a transparent image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You want to make sure your URL is just of the image, not of the entire web page.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361987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34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897954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a:t>
            </a:r>
            <a:r>
              <a:rPr lang="en-US" baseline="0" dirty="0"/>
              <a:t> on the walls</a:t>
            </a:r>
          </a:p>
          <a:p>
            <a:r>
              <a:rPr lang="en-US" baseline="0" dirty="0"/>
              <a:t>-Review Data Types </a:t>
            </a:r>
            <a:r>
              <a:rPr lang="mr-IN" baseline="0" dirty="0"/>
              <a:t>–</a:t>
            </a:r>
            <a:r>
              <a:rPr lang="en-US" baseline="0" dirty="0"/>
              <a:t> Numbers, Strings, Images</a:t>
            </a:r>
          </a:p>
          <a:p>
            <a:r>
              <a:rPr lang="en-US" baseline="0" dirty="0"/>
              <a:t>-Open “Defining Values” </a:t>
            </a:r>
            <a:r>
              <a:rPr lang="mr-IN" baseline="0" dirty="0"/>
              <a:t>–</a:t>
            </a:r>
            <a:r>
              <a:rPr lang="en-US" baseline="0" dirty="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130003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24872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 </a:t>
            </a:r>
          </a:p>
          <a:p>
            <a:r>
              <a:rPr lang="en-US" altLang="en-US" dirty="0">
                <a:latin typeface="Arial" charset="0"/>
                <a:ea typeface="ＭＳ Ｐゴシック" charset="-128"/>
              </a:rPr>
              <a:t>-how do I make a green triangle?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-Introduce word problem</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-role</a:t>
            </a:r>
            <a:r>
              <a:rPr lang="en-US" altLang="en-US" baseline="0" dirty="0">
                <a:latin typeface="Arial" charset="0"/>
                <a:ea typeface="ＭＳ Ｐゴシック" charset="-128"/>
              </a:rPr>
              <a:t> play &amp; trial run.. ”</a:t>
            </a:r>
            <a:r>
              <a:rPr lang="en-US" altLang="en-US" baseline="0" dirty="0" err="1">
                <a:latin typeface="Arial" charset="0"/>
                <a:ea typeface="ＭＳ Ｐゴシック" charset="-128"/>
              </a:rPr>
              <a:t>gt</a:t>
            </a:r>
            <a:r>
              <a:rPr lang="en-US" altLang="en-US" baseline="0" dirty="0">
                <a:latin typeface="Arial" charset="0"/>
                <a:ea typeface="ＭＳ Ｐゴシック" charset="-128"/>
              </a:rPr>
              <a:t> 50 -&gt;</a:t>
            </a:r>
          </a:p>
          <a:p>
            <a:r>
              <a:rPr lang="en-US" altLang="en-US" baseline="0" dirty="0">
                <a:latin typeface="Arial" charset="0"/>
                <a:ea typeface="ＭＳ Ｐゴシック" charset="-128"/>
              </a:rPr>
              <a:t>-role play AFTER “I love green triangles” and BEFORE word problem</a:t>
            </a:r>
          </a:p>
          <a:p>
            <a:r>
              <a:rPr lang="en-US" altLang="en-US" dirty="0">
                <a:latin typeface="Arial" charset="0"/>
                <a:ea typeface="ＭＳ Ｐゴシック" charset="-128"/>
              </a:rPr>
              <a:t>MATH CONNECTIONS:</a:t>
            </a:r>
          </a:p>
          <a:p>
            <a:r>
              <a:rPr lang="en-US" altLang="en-US" dirty="0">
                <a:latin typeface="Arial" charset="0"/>
                <a:ea typeface="ＭＳ Ｐゴシック" charset="-128"/>
              </a:rPr>
              <a:t>-find</a:t>
            </a:r>
            <a:r>
              <a:rPr lang="en-US" altLang="en-US" baseline="0" dirty="0">
                <a:latin typeface="Arial" charset="0"/>
                <a:ea typeface="ＭＳ Ｐゴシック" charset="-128"/>
              </a:rPr>
              <a:t> the pattern of word problem?</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gt’s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altLang="en-US" dirty="0">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38</a:t>
            </a:fld>
            <a:endParaRPr lang="en-US"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 </a:t>
            </a:r>
            <a:endParaRPr lang="en-US" altLang="en-US"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bc’s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1083637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4</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-Ask</a:t>
            </a:r>
            <a:r>
              <a:rPr lang="en-US" altLang="en-US" baseline="0" dirty="0">
                <a:latin typeface="Arial" charset="0"/>
                <a:ea typeface="ＭＳ Ｐゴシック" charset="-128"/>
              </a:rPr>
              <a:t> teachers to tell you what to copy into the ‘Definitions’ pane</a:t>
            </a:r>
          </a:p>
          <a:p>
            <a:pPr marL="171450" indent="-171450">
              <a:buFontTx/>
              <a:buChar char="-"/>
            </a:pPr>
            <a:r>
              <a:rPr lang="en-US" altLang="en-US" baseline="0" dirty="0">
                <a:latin typeface="Arial" charset="0"/>
                <a:ea typeface="ＭＳ Ｐゴシック" charset="-128"/>
              </a:rPr>
              <a:t>Be literal..  Make them be precise.</a:t>
            </a:r>
          </a:p>
          <a:p>
            <a:pPr marL="171450" indent="-171450">
              <a:buFontTx/>
              <a:buChar char="-"/>
            </a:pPr>
            <a:r>
              <a:rPr lang="en-US" altLang="en-US" baseline="0" dirty="0">
                <a:latin typeface="Arial" charset="0"/>
                <a:ea typeface="ＭＳ Ｐゴシック" charset="-128"/>
              </a:rPr>
              <a:t>Showing examples is key</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 </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a:latin typeface="Arial" charset="0"/>
                <a:ea typeface="ＭＳ Ｐゴシック" charset="-128"/>
              </a:rPr>
              <a:t>-</a:t>
            </a:r>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a:t>
            </a:r>
          </a:p>
          <a:p>
            <a:r>
              <a:rPr lang="en-US" altLang="en-US" baseline="0" dirty="0">
                <a:latin typeface="Arial" charset="0"/>
                <a:ea typeface="ＭＳ Ｐゴシック" charset="-128"/>
              </a:rPr>
              <a:t>-need f(3) = 3(3)-2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“When do you just accept the answer in math class?”</a:t>
            </a:r>
          </a:p>
          <a:p>
            <a:r>
              <a:rPr lang="en-US" altLang="en-US" baseline="0" dirty="0">
                <a:latin typeface="Arial" charset="0"/>
                <a:ea typeface="ＭＳ Ｐゴシック" charset="-128"/>
              </a:rPr>
              <a:t>For definition -“Copy what stays the same &amp; label everything else”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1552988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41</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Graduation to Coding</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Stress the students are at the point of doing “real coding.”  They have graduated to being able to do higher level tasks and solve real problems.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Full Design Recipe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Contracts are not the whole story.  Purpose statements add important details that contextualizes the contract.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When modeling the design recipe, be sure to stress the each section only uses the information from the preceding section (cover up).  Every step can come directly from the step before it.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Purpose statement language: consume, produce, how?</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Canned Problems to Word Problems</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Authentic Mathematics Problem; has the feel of a real world mathematics problem.</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Jerk Sibling/”Other”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The Rocket Height starter code is the “jerk </a:t>
            </a:r>
            <a:r>
              <a:rPr lang="en-US" sz="1200" b="0" i="0" u="none" strike="noStrike" kern="1200" dirty="0" err="1">
                <a:solidFill>
                  <a:schemeClr val="tx1"/>
                </a:solidFill>
                <a:effectLst/>
                <a:latin typeface="Arial" pitchFamily="-111" charset="0"/>
                <a:ea typeface="ＭＳ Ｐゴシック" pitchFamily="-111" charset="-128"/>
                <a:cs typeface="+mn-cs"/>
              </a:rPr>
              <a:t>sibling”’s</a:t>
            </a:r>
            <a:r>
              <a:rPr lang="en-US" sz="1200" b="0" i="0" u="none" strike="noStrike" kern="1200" dirty="0">
                <a:solidFill>
                  <a:schemeClr val="tx1"/>
                </a:solidFill>
                <a:effectLst/>
                <a:latin typeface="Arial" pitchFamily="-111" charset="0"/>
                <a:ea typeface="ＭＳ Ｐゴシック" pitchFamily="-111" charset="-128"/>
                <a:cs typeface="+mn-cs"/>
              </a:rPr>
              <a:t> work.  Use this code to facilitate this discussion.  </a:t>
            </a:r>
          </a:p>
          <a:p>
            <a:pPr lvl="1" rtl="0" fontAlgn="base"/>
            <a:r>
              <a:rPr lang="en-US" sz="1200" b="0" i="1" u="none" strike="noStrike" kern="1200" dirty="0">
                <a:solidFill>
                  <a:schemeClr val="tx1"/>
                </a:solidFill>
                <a:effectLst/>
                <a:latin typeface="Arial" pitchFamily="-111" charset="0"/>
                <a:ea typeface="ＭＳ Ｐゴシック" pitchFamily="-111" charset="-128"/>
                <a:cs typeface="+mn-cs"/>
              </a:rPr>
              <a:t>Definition is correct based upon the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EXAMPLES should show the computation and not just the output… This will translate to the definition.</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Used to motivate students without shaming any one of them.</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Kids hate criticizing themselves, but love to criticize others.</a:t>
            </a:r>
            <a:endParaRPr lang="en-US" altLang="en-US" dirty="0">
              <a:latin typeface="Arial" charset="0"/>
              <a:ea typeface="ＭＳ Ｐゴシック" charset="-128"/>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Battling is a way to check your answer by starting at the answer and going up.  You can only look at the step above.</a:t>
            </a:r>
            <a:endParaRPr lang="en-US" b="0" dirty="0">
              <a:effectLst/>
            </a:endParaRPr>
          </a:p>
          <a:p>
            <a:r>
              <a:rPr lang="en-US" altLang="en-US" dirty="0">
                <a:latin typeface="Arial" pitchFamily="-111" charset="0"/>
                <a:ea typeface="ＭＳ Ｐゴシック" pitchFamily="-111" charset="-128"/>
              </a:rPr>
              <a:t>Introducing</a:t>
            </a:r>
            <a:r>
              <a:rPr lang="en-US" altLang="en-US" baseline="0" dirty="0">
                <a:latin typeface="Arial" pitchFamily="-111" charset="0"/>
                <a:ea typeface="ＭＳ Ｐゴシック" pitchFamily="-111" charset="-128"/>
              </a:rPr>
              <a:t> the Purpose Statement -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chance to write all of the important information in the problem in your own words</a:t>
            </a:r>
          </a:p>
          <a:p>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Cover Pieces with your hand as you move Step by Step through the design recipe.</a:t>
            </a:r>
            <a:endParaRPr lang="en-US" altLang="en-US" baseline="0" dirty="0">
              <a:latin typeface="Arial" pitchFamily="-111" charset="0"/>
              <a:ea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 Problems</a:t>
            </a:r>
            <a:r>
              <a:rPr lang="en-US" altLang="en-US" baseline="0" dirty="0">
                <a:latin typeface="Arial" charset="0"/>
                <a:ea typeface="ＭＳ Ｐゴシック" charset="-128"/>
              </a:rPr>
              <a:t> can be solved using the Design Recipe</a:t>
            </a:r>
          </a:p>
          <a:p>
            <a:r>
              <a:rPr lang="en-US" altLang="en-US" baseline="0" dirty="0">
                <a:latin typeface="Arial" charset="0"/>
                <a:ea typeface="ＭＳ Ｐゴシック" charset="-128"/>
              </a:rPr>
              <a:t>Show Your Work</a:t>
            </a:r>
          </a:p>
          <a:p>
            <a:r>
              <a:rPr lang="en-US" altLang="en-US" baseline="0" dirty="0">
                <a:latin typeface="Arial" charset="0"/>
                <a:ea typeface="ＭＳ Ｐゴシック" charset="-128"/>
              </a:rPr>
              <a:t>Linear Function</a:t>
            </a:r>
          </a:p>
          <a:p>
            <a:r>
              <a:rPr lang="en-US" altLang="en-US" baseline="0" dirty="0">
                <a:latin typeface="Arial" charset="0"/>
                <a:ea typeface="ＭＳ Ｐゴシック" charset="-128"/>
              </a:rPr>
              <a:t>Direct Variation</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students say things in their own words?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 we have students write examples before defining functions?  Do you do this in your classroom?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Rocket-height was taken directly from a 2009 MCAS exam - a standardized test in Massachusetts.</a:t>
            </a:r>
          </a:p>
          <a:p>
            <a:pPr rtl="0" fontAlgn="base"/>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555372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-If time</a:t>
            </a:r>
            <a:r>
              <a:rPr lang="en-US" altLang="en-US" baseline="0" dirty="0">
                <a:latin typeface="Arial" charset="0"/>
                <a:ea typeface="ＭＳ Ｐゴシック" charset="-128"/>
              </a:rPr>
              <a:t> allows and depending on grade level, give time to explore these questions</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-Linear</a:t>
            </a:r>
            <a:r>
              <a:rPr lang="en-US" altLang="en-US" baseline="0" dirty="0">
                <a:latin typeface="Arial" charset="0"/>
                <a:ea typeface="ＭＳ Ｐゴシック" charset="-128"/>
              </a:rPr>
              <a:t> growth </a:t>
            </a:r>
          </a:p>
          <a:p>
            <a:r>
              <a:rPr lang="en-US" altLang="en-US" baseline="0" dirty="0">
                <a:latin typeface="Arial" charset="0"/>
                <a:ea typeface="ＭＳ Ｐゴシック" charset="-128"/>
              </a:rPr>
              <a:t>-Can extend to quadratic and exponential growth</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1188753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-more practice with</a:t>
            </a:r>
            <a:r>
              <a:rPr lang="en-US" altLang="en-US" baseline="0" dirty="0">
                <a:latin typeface="Arial" charset="0"/>
                <a:ea typeface="ＭＳ Ｐゴシック" charset="-128"/>
              </a:rPr>
              <a:t> Design Recipe</a:t>
            </a:r>
          </a:p>
          <a:p>
            <a:r>
              <a:rPr lang="en-US" altLang="en-US" baseline="0" dirty="0">
                <a:latin typeface="Arial" charset="0"/>
                <a:ea typeface="ＭＳ Ｐゴシック" charset="-128"/>
              </a:rPr>
              <a:t>-If done early, practice Battling</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a:t>
            </a:r>
            <a:r>
              <a:rPr lang="en-US" altLang="en-US" baseline="0" dirty="0">
                <a:latin typeface="Arial" charset="0"/>
                <a:ea typeface="ＭＳ Ｐゴシック" charset="-128"/>
              </a:rPr>
              <a:t> Problems can be solved using the Design Recipe</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1337773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45</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the “blank game” template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-Copy your definitions over from “game images” file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-Explain event-loop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teachpack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the difference between SCREENSHOT vs. your game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-Complete “update-danger” and “update-target” (pg. 16-17)</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-Rely on the Design Recipe and practice what you know.  There’s nothing new this time.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-Add “update-danger” and “update-target” to your game file.</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-SCREENSHOT is NOT YOUR GAME!</a:t>
            </a:r>
          </a:p>
          <a:p>
            <a:r>
              <a:rPr lang="en-US" altLang="en-US" dirty="0">
                <a:latin typeface="Arial" charset="0"/>
                <a:ea typeface="ＭＳ Ｐゴシック" charset="-128"/>
              </a:rPr>
              <a:t>-Model Copy paste from line 2-25</a:t>
            </a:r>
            <a:r>
              <a:rPr lang="en-US" altLang="en-US" baseline="0" dirty="0">
                <a:latin typeface="Arial" charset="0"/>
                <a:ea typeface="ＭＳ Ｐゴシック" charset="-128"/>
              </a:rPr>
              <a:t> from Defining Values</a:t>
            </a:r>
            <a:endParaRPr lang="en-US" altLang="en-US" dirty="0">
              <a:latin typeface="Arial" charset="0"/>
              <a:ea typeface="ＭＳ Ｐゴシック" charset="-128"/>
            </a:endParaRPr>
          </a:p>
          <a:p>
            <a:r>
              <a:rPr lang="en-US" altLang="en-US" dirty="0">
                <a:latin typeface="Arial" charset="0"/>
                <a:ea typeface="ＭＳ Ｐゴシック" charset="-128"/>
              </a:rPr>
              <a:t>-Explain</a:t>
            </a:r>
            <a:r>
              <a:rPr lang="en-US" altLang="en-US" baseline="0" dirty="0">
                <a:latin typeface="Arial" charset="0"/>
                <a:ea typeface="ＭＳ Ｐゴシック" charset="-128"/>
              </a:rPr>
              <a:t> Event Loop &amp; Difference between screenshot &amp; the game</a:t>
            </a:r>
          </a:p>
          <a:p>
            <a:r>
              <a:rPr lang="en-US" altLang="en-US" baseline="0" dirty="0">
                <a:latin typeface="Arial" charset="0"/>
                <a:ea typeface="ＭＳ Ｐゴシック" charset="-128"/>
              </a:rPr>
              <a:t>-Complete Update Danger &amp; Update Target(P. 16-17)</a:t>
            </a:r>
          </a:p>
          <a:p>
            <a:r>
              <a:rPr lang="en-US" altLang="en-US" baseline="0" dirty="0">
                <a:latin typeface="Arial" charset="0"/>
                <a:ea typeface="ＭＳ Ｐゴシック" charset="-128"/>
              </a:rPr>
              <a:t>:30, 1:00, :30 for Design Recipe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Is it ok that we used “x” label for both functions? Yes.</a:t>
            </a:r>
          </a:p>
          <a:p>
            <a:endParaRPr lang="en-US" altLang="en-US" baseline="0" dirty="0">
              <a:latin typeface="Arial" charset="0"/>
              <a:ea typeface="ＭＳ Ｐゴシック" charset="-128"/>
            </a:endParaRPr>
          </a:p>
          <a:p>
            <a:r>
              <a:rPr lang="en-US" altLang="en-US" baseline="0" dirty="0">
                <a:latin typeface="Arial" charset="0"/>
                <a:ea typeface="ＭＳ Ｐゴシック" charset="-128"/>
              </a:rPr>
              <a:t>Questions? Do I show ‘update-dander’ in Game template before workbook &amp; give scapegoat?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955502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-different ways to show profit</a:t>
            </a:r>
          </a:p>
          <a:p>
            <a:r>
              <a:rPr lang="en-US" altLang="en-US" dirty="0">
                <a:latin typeface="Arial" charset="0"/>
                <a:ea typeface="ＭＳ Ｐゴシック" charset="-128"/>
              </a:rPr>
              <a:t>-different ways to show mastery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should I use 3 functions when I can just use 1? Isn’t 1 easier?</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does my profit function know other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Isn’t the one-piece function faster, because calling other function is more work for the computer?</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-3</a:t>
            </a:r>
            <a:r>
              <a:rPr lang="en-US" altLang="en-US" baseline="30000" dirty="0">
                <a:latin typeface="Arial" charset="0"/>
                <a:ea typeface="ＭＳ Ｐゴシック" charset="-128"/>
              </a:rPr>
              <a:t>rd</a:t>
            </a:r>
            <a:r>
              <a:rPr lang="en-US" altLang="en-US" dirty="0">
                <a:latin typeface="Arial" charset="0"/>
                <a:ea typeface="ＭＳ Ｐゴシック" charset="-128"/>
              </a:rPr>
              <a:t> solution is the most efficient(?)</a:t>
            </a:r>
            <a:r>
              <a:rPr lang="en-US" altLang="en-US" baseline="0" dirty="0">
                <a:latin typeface="Arial" charset="0"/>
                <a:ea typeface="ＭＳ Ｐゴシック" charset="-128"/>
              </a:rPr>
              <a:t> because it deals with abstraction.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-work smarter not harder</a:t>
            </a:r>
          </a:p>
          <a:p>
            <a:r>
              <a:rPr lang="en-US" altLang="en-US" baseline="0" dirty="0">
                <a:latin typeface="Arial" charset="0"/>
                <a:ea typeface="ＭＳ Ｐゴシック" charset="-128"/>
              </a:rPr>
              <a:t>-someone else maybe using your code </a:t>
            </a:r>
          </a:p>
          <a:p>
            <a:r>
              <a:rPr lang="en-US" altLang="en-US" baseline="0" dirty="0">
                <a:latin typeface="Arial" charset="0"/>
                <a:ea typeface="ＭＳ Ｐゴシック" charset="-128"/>
              </a:rPr>
              <a:t>-cost and revenue could change based on market </a:t>
            </a:r>
            <a:r>
              <a:rPr lang="en-US" altLang="en-US" baseline="0" dirty="0" err="1">
                <a:latin typeface="Arial" charset="0"/>
                <a:ea typeface="ＭＳ Ｐゴシック" charset="-128"/>
              </a:rPr>
              <a:t>forces..what</a:t>
            </a:r>
            <a:r>
              <a:rPr lang="en-US" altLang="en-US" baseline="0" dirty="0">
                <a:latin typeface="Arial" charset="0"/>
                <a:ea typeface="ＭＳ Ｐゴシック" charset="-128"/>
              </a:rPr>
              <a:t> would I have to change then?</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038010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50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Introduction of a new Data</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Type: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boolean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Importance of the Game: Stand up activity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 True/False game and use statements with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holding a black marker</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wearing a blue shirt.” </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True and false -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intro to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boolean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functions</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Walk through contracts for  </a:t>
            </a:r>
            <a:r>
              <a:rPr lang="en-US" sz="1200" b="0" i="0" u="none" strike="noStrike" kern="1200" dirty="0" err="1">
                <a:solidFill>
                  <a:schemeClr val="tx1"/>
                </a:solidFill>
                <a:effectLst/>
                <a:latin typeface="Arial" pitchFamily="-111" charset="0"/>
                <a:ea typeface="ＭＳ Ｐゴシック" pitchFamily="-111" charset="-128"/>
                <a:cs typeface="+mn-cs"/>
              </a:rPr>
              <a:t>boolean</a:t>
            </a:r>
            <a:r>
              <a:rPr lang="en-US" sz="1200" b="0" i="0" u="none" strike="noStrike" kern="1200" dirty="0">
                <a:solidFill>
                  <a:schemeClr val="tx1"/>
                </a:solidFill>
                <a:effectLst/>
                <a:latin typeface="Arial" pitchFamily="-111" charset="0"/>
                <a:ea typeface="ＭＳ Ｐゴシック" pitchFamily="-111" charset="-128"/>
                <a:cs typeface="+mn-cs"/>
              </a:rPr>
              <a:t> functions:</a:t>
            </a:r>
          </a:p>
          <a:p>
            <a:pPr lvl="2" rtl="0" fontAlgn="base"/>
            <a:r>
              <a:rPr lang="en-US" sz="1200" b="0" i="0" u="none" strike="noStrike" kern="1200" dirty="0">
                <a:solidFill>
                  <a:schemeClr val="tx1"/>
                </a:solidFill>
                <a:effectLst/>
                <a:latin typeface="Arial" pitchFamily="-111" charset="0"/>
                <a:ea typeface="ＭＳ Ｐゴシック" pitchFamily="-111" charset="-128"/>
                <a:cs typeface="+mn-cs"/>
              </a:rPr>
              <a:t>&gt;, &lt;, = , string=?</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“Sam The Butterfly” in Bootstrap Starter File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 over the boundaries for Sam together</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Introduce Sam the Butterfly, complete page 19</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Identify 3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Ask students to provide a TRUE example AND a FALSE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“False doesn’t mean wrong!” problem for some students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835447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Equity implications of these point</a:t>
            </a:r>
          </a:p>
          <a:p>
            <a:r>
              <a:rPr lang="en-US" altLang="en-US" sz="1100" dirty="0">
                <a:latin typeface="Arial" charset="0"/>
                <a:ea typeface="ＭＳ Ｐゴシック" charset="-128"/>
              </a:rPr>
              <a:t>KEY POINTS</a:t>
            </a:r>
          </a:p>
          <a:p>
            <a:r>
              <a:rPr lang="en-US" altLang="en-US" sz="1100" dirty="0">
                <a:latin typeface="Arial" charset="0"/>
                <a:ea typeface="ＭＳ Ｐゴシック" charset="-128"/>
              </a:rPr>
              <a:t>-</a:t>
            </a:r>
            <a:r>
              <a:rPr lang="en-US" altLang="en-US" sz="1100" dirty="0" err="1">
                <a:latin typeface="Arial" charset="0"/>
                <a:ea typeface="ＭＳ Ｐゴシック" charset="-128"/>
              </a:rPr>
              <a:t>Brain:</a:t>
            </a:r>
            <a:r>
              <a:rPr lang="en-US" altLang="en-US" sz="1100" baseline="0" dirty="0" err="1">
                <a:latin typeface="Arial" charset="0"/>
                <a:ea typeface="ＭＳ Ｐゴシック" charset="-128"/>
              </a:rPr>
              <a:t>Algebra</a:t>
            </a:r>
            <a:r>
              <a:rPr lang="en-US" altLang="en-US" sz="1100" baseline="0" dirty="0">
                <a:latin typeface="Arial" charset="0"/>
                <a:ea typeface="ＭＳ Ｐゴシック" charset="-128"/>
              </a:rPr>
              <a:t> is a child’s first exposure to formal abstraction</a:t>
            </a:r>
          </a:p>
          <a:p>
            <a:r>
              <a:rPr lang="en-US" altLang="en-US" sz="1100" baseline="0" dirty="0">
                <a:latin typeface="Arial" charset="0"/>
                <a:ea typeface="ＭＳ Ｐゴシック" charset="-128"/>
              </a:rPr>
              <a:t>-</a:t>
            </a:r>
            <a:r>
              <a:rPr lang="en-US" altLang="en-US" sz="1100" baseline="0" dirty="0" err="1">
                <a:latin typeface="Arial" charset="0"/>
                <a:ea typeface="ＭＳ Ｐゴシック" charset="-128"/>
              </a:rPr>
              <a:t>GATE:Algebra</a:t>
            </a:r>
            <a:r>
              <a:rPr lang="en-US" altLang="en-US" sz="1100" baseline="0" dirty="0">
                <a:latin typeface="Arial" charset="0"/>
                <a:ea typeface="ＭＳ Ｐゴシック" charset="-128"/>
              </a:rPr>
              <a:t> is the Gateway to the STEM fields(Science, Technology, Engineering, and Math)</a:t>
            </a:r>
          </a:p>
          <a:p>
            <a:r>
              <a:rPr lang="en-US" altLang="en-US" sz="1100" baseline="0" dirty="0">
                <a:latin typeface="Arial" charset="0"/>
                <a:ea typeface="ＭＳ Ｐゴシック" charset="-128"/>
              </a:rPr>
              <a:t>-$$$ - Algebra is strongly correlated to future income</a:t>
            </a:r>
          </a:p>
          <a:p>
            <a:r>
              <a:rPr lang="en-US" altLang="en-US" sz="1100" baseline="0" dirty="0">
                <a:latin typeface="Arial" charset="0"/>
                <a:ea typeface="ＭＳ Ｐゴシック" charset="-128"/>
              </a:rPr>
              <a:t>-Tests </a:t>
            </a:r>
            <a:r>
              <a:rPr lang="mr-IN" altLang="en-US" sz="1100" baseline="0" dirty="0">
                <a:latin typeface="Arial" charset="0"/>
                <a:ea typeface="ＭＳ Ｐゴシック" charset="-128"/>
              </a:rPr>
              <a:t>–</a:t>
            </a:r>
            <a:r>
              <a:rPr lang="en-US" altLang="en-US" sz="1100" baseline="0" dirty="0">
                <a:latin typeface="Arial" charset="0"/>
                <a:ea typeface="ＭＳ Ｐゴシック" charset="-128"/>
              </a:rPr>
              <a:t> Schools and Stakeholders put a lot of weight on Algebra test scores</a:t>
            </a:r>
            <a:endParaRPr lang="en-US" altLang="en-US" sz="1100" dirty="0">
              <a:latin typeface="Arial" charset="0"/>
              <a:ea typeface="ＭＳ Ｐゴシック" charset="-128"/>
            </a:endParaRPr>
          </a:p>
          <a:p>
            <a:r>
              <a:rPr lang="en-US" altLang="en-US" sz="1100" dirty="0">
                <a:latin typeface="Arial" charset="0"/>
                <a:ea typeface="ＭＳ Ｐゴシック" charset="-128"/>
              </a:rPr>
              <a:t>MATH CONNECTIONS</a:t>
            </a:r>
          </a:p>
          <a:p>
            <a:endParaRPr lang="en-US" altLang="en-US" sz="1100" dirty="0">
              <a:latin typeface="Arial" charset="0"/>
              <a:ea typeface="ＭＳ Ｐゴシック" charset="-128"/>
            </a:endParaRPr>
          </a:p>
          <a:p>
            <a:r>
              <a:rPr lang="en-US" altLang="en-US" sz="1100" dirty="0">
                <a:latin typeface="Arial" charset="0"/>
                <a:ea typeface="ＭＳ Ｐゴシック" charset="-128"/>
              </a:rPr>
              <a:t>POWERFUL</a:t>
            </a:r>
            <a:r>
              <a:rPr lang="en-US" altLang="en-US" sz="1100"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 teachers, we get asked all the time “when will I ever use this? Algebra isn’t important, right?” </a:t>
            </a:r>
            <a:r>
              <a:rPr lang="en-US" sz="1200" b="1" i="1" u="none" strike="noStrike" kern="1200" dirty="0">
                <a:solidFill>
                  <a:schemeClr val="tx1"/>
                </a:solidFill>
                <a:effectLst/>
                <a:latin typeface="Arial" pitchFamily="-111" charset="0"/>
                <a:ea typeface="ＭＳ Ｐゴシック" pitchFamily="-111" charset="-128"/>
                <a:cs typeface="ＭＳ Ｐゴシック" pitchFamily="-111" charset="-128"/>
              </a:rPr>
              <a:t>I know you as math teachers know why algebra is important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but here’s four quick talking points that we use when talking with parents, or other adults:</a:t>
            </a:r>
            <a:endParaRPr lang="en-US" sz="1100" b="0" dirty="0">
              <a:effectLst/>
            </a:endParaRPr>
          </a:p>
          <a:p>
            <a:endParaRPr lang="en-US" sz="1100" dirty="0"/>
          </a:p>
          <a:p>
            <a:pPr rtl="0"/>
            <a:r>
              <a:rPr lang="en-US" sz="1100" dirty="0"/>
              <a:t>Brain: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Piaget identifies algebra as a crucial step in the divide between concrete and formal operational thinking. </a:t>
            </a:r>
            <a:br>
              <a:rPr lang="en-US" sz="1100" dirty="0"/>
            </a:br>
            <a:r>
              <a:rPr lang="en-US" sz="1100" dirty="0"/>
              <a:t>GATE: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That’s why we say If you care about STEM, you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need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 care about algebra.</a:t>
            </a:r>
            <a:endParaRPr lang="en-US" sz="1100" b="0" dirty="0">
              <a:effectLst/>
            </a:endParaRPr>
          </a:p>
          <a:p>
            <a:br>
              <a:rPr lang="en-US" sz="1100" dirty="0"/>
            </a:br>
            <a:r>
              <a:rPr lang="en-US" sz="110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2004 study showed that out of all the classes a student takes in high school, performance in the first year of algebra was most strongly correlated with their future income. </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Tests: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for all these reasons algebra is one of the most important courses taught in schools today. But how do your students, and we as a nation,</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 feel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about algebra?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[Pause, go to next slide]</a:t>
            </a:r>
            <a:endParaRPr lang="en-US" sz="1100" b="0" dirty="0">
              <a:effectLst/>
            </a:endParaRPr>
          </a:p>
          <a:p>
            <a:br>
              <a:rPr lang="en-US" sz="1100" dirty="0"/>
            </a:br>
            <a:endParaRPr lang="en-US" sz="1100" b="0" dirty="0">
              <a:effectLst/>
            </a:endParaRPr>
          </a:p>
          <a:p>
            <a:br>
              <a:rPr lang="en-US" sz="1100" dirty="0"/>
            </a:b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safe-left? together (page 20)</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913010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them struggle!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will think they did safe-right? wrong.</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 phrases</a:t>
            </a:r>
            <a:r>
              <a:rPr lang="en-US" sz="1200" b="0" i="0" u="none" strike="noStrike" kern="1200" baseline="0" dirty="0">
                <a:solidFill>
                  <a:schemeClr val="tx1"/>
                </a:solidFill>
                <a:effectLst/>
                <a:latin typeface="Arial" pitchFamily="-111" charset="0"/>
                <a:ea typeface="ＭＳ Ｐゴシック" pitchFamily="-111" charset="-128"/>
                <a:cs typeface="+mn-cs"/>
              </a:rPr>
              <a:t> like </a:t>
            </a:r>
            <a:r>
              <a:rPr lang="en-US" sz="1200" b="0" i="0" u="none" strike="noStrike" kern="1200" dirty="0">
                <a:solidFill>
                  <a:schemeClr val="tx1"/>
                </a:solidFill>
                <a:effectLst/>
                <a:latin typeface="Arial" pitchFamily="-111" charset="0"/>
                <a:ea typeface="ＭＳ Ｐゴシック" pitchFamily="-111" charset="-128"/>
                <a:cs typeface="+mn-cs"/>
              </a:rPr>
              <a:t>“I am holding a black marker</a:t>
            </a:r>
            <a:r>
              <a:rPr lang="en-US" sz="1200" b="0" i="0" u="none" strike="noStrike" kern="1200" baseline="0" dirty="0">
                <a:solidFill>
                  <a:schemeClr val="tx1"/>
                </a:solidFill>
                <a:effectLst/>
                <a:latin typeface="Arial" pitchFamily="-111" charset="0"/>
                <a:ea typeface="ＭＳ Ｐゴシック" pitchFamily="-111" charset="-128"/>
                <a:cs typeface="+mn-cs"/>
              </a:rPr>
              <a:t> AND I am holding a green marker” NOT “I am holding a black marker AND a green marker”</a:t>
            </a:r>
            <a:endParaRPr lang="en-US" sz="1200" b="0" i="0" u="none" strike="noStrike" kern="1200" dirty="0">
              <a:solidFill>
                <a:schemeClr val="tx1"/>
              </a:solidFill>
              <a:effectLst/>
              <a:latin typeface="Arial" pitchFamily="-111" charset="0"/>
              <a:ea typeface="ＭＳ Ｐゴシック" pitchFamily="-111" charset="-128"/>
              <a:cs typeface="+mn-cs"/>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Abstraction discussion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Enter AND/OR</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 contracts page</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Inequailities</a:t>
            </a:r>
            <a:endParaRPr lang="en-US" altLang="en-US" dirty="0">
              <a:latin typeface="Arial" charset="0"/>
              <a:ea typeface="ＭＳ Ｐゴシック" charset="-128"/>
            </a:endParaRPr>
          </a:p>
          <a:p>
            <a:r>
              <a:rPr lang="en-US" altLang="en-US" dirty="0">
                <a:latin typeface="Arial" charset="0"/>
                <a:ea typeface="ＭＳ Ｐゴシック" charset="-128"/>
              </a:rPr>
              <a:t>Compound</a:t>
            </a:r>
            <a:r>
              <a:rPr lang="en-US" altLang="en-US" baseline="0" dirty="0">
                <a:latin typeface="Arial" charset="0"/>
                <a:ea typeface="ＭＳ Ｐゴシック" charset="-128"/>
              </a:rPr>
              <a:t> Inequalities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r>
              <a:rPr lang="en-US" dirty="0"/>
              <a:t>Which solution</a:t>
            </a:r>
            <a:r>
              <a:rPr lang="en-US" baseline="0" dirty="0"/>
              <a:t> is the ‘better’ solution?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985054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655701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55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Material:  will show something we haven’t done yet.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far, every function we’ve written so far follow one rule - this limits us as there are problems that can’t be solved that </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luigi’s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pizza file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-Self-guided inquiry</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Code, New Questions:  We don’t expect you to understand this code. We are throwing something at you that we want you to explore</a:t>
            </a:r>
            <a:endParaRPr lang="en-US" b="0" dirty="0">
              <a:effectLst/>
            </a:endParaRPr>
          </a:p>
          <a:p>
            <a:r>
              <a:rPr lang="en-US" dirty="0"/>
              <a:t>-When changing else from “That’s not</a:t>
            </a:r>
            <a:r>
              <a:rPr lang="en-US" baseline="0" dirty="0"/>
              <a:t> on the menu!” to 1000.00 this is a key moment and misunderstanding sometimes.</a:t>
            </a:r>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 functions</a:t>
            </a:r>
          </a:p>
          <a:p>
            <a:r>
              <a:rPr lang="en-US" altLang="en-US" dirty="0">
                <a:latin typeface="Arial" charset="0"/>
                <a:ea typeface="ＭＳ Ｐゴシック" charset="-128"/>
              </a:rPr>
              <a:t>Absolute Value function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288365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w/10.50, 9.00, 11.25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br>
              <a:rPr lang="en-US" dirty="0"/>
            </a:br>
            <a:br>
              <a:rPr lang="en-US" b="0" dirty="0">
                <a:effectLst/>
              </a:rPr>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18395484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 y 20) , (- y 20)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21155110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If time permits, have teachers explore the challenges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GoFast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-Warping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-Blocking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-Hiding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am I adding 20?</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does y increase by 20?</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59</a:t>
            </a:fld>
            <a:endParaRPr lang="en-US"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60</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Unit 8:</a:t>
            </a:r>
          </a:p>
          <a:p>
            <a:r>
              <a:rPr lang="en-US" altLang="en-US" dirty="0">
                <a:latin typeface="Arial" charset="0"/>
                <a:ea typeface="ＭＳ Ｐゴシック" charset="-128"/>
              </a:rPr>
              <a:t>KEY POINTS</a:t>
            </a:r>
          </a:p>
          <a:p>
            <a:r>
              <a:rPr lang="en-US" altLang="en-US" dirty="0">
                <a:latin typeface="Arial" charset="0"/>
                <a:ea typeface="ＭＳ Ｐゴシック" charset="-128"/>
              </a:rPr>
              <a:t>-Act out 1 dimensional collision, asking “How far are we?”, “Did we collide?” </a:t>
            </a:r>
            <a:endParaRPr lang="en-US" altLang="en-US" b="0" dirty="0">
              <a:effectLst/>
              <a:latin typeface="Arial" pitchFamily="-111" charset="0"/>
              <a:ea typeface="ＭＳ Ｐゴシック" pitchFamily="-111" charset="-128"/>
            </a:endParaRPr>
          </a:p>
          <a:p>
            <a:r>
              <a:rPr lang="en-US" sz="1200" b="0" i="1" u="none" strike="noStrike" kern="1200" dirty="0">
                <a:solidFill>
                  <a:schemeClr val="tx1"/>
                </a:solidFill>
                <a:effectLst/>
                <a:latin typeface="Arial" pitchFamily="-111" charset="0"/>
                <a:ea typeface="ＭＳ Ｐゴシック" pitchFamily="-111" charset="-128"/>
                <a:cs typeface="+mn-cs"/>
              </a:rPr>
              <a:t>-</a:t>
            </a:r>
            <a:r>
              <a:rPr lang="en-US" sz="1200" b="0" i="0" u="none" strike="noStrike" kern="1200" dirty="0">
                <a:solidFill>
                  <a:schemeClr val="tx1"/>
                </a:solidFill>
                <a:effectLst/>
                <a:latin typeface="Arial" pitchFamily="-111" charset="0"/>
                <a:ea typeface="ＭＳ Ｐゴシック" pitchFamily="-111" charset="-128"/>
                <a:cs typeface="+mn-cs"/>
              </a:rPr>
              <a:t>They are not only touching when they are one certain distance from each other.  It’s an inequality when they are less than a certain distance from the </a:t>
            </a:r>
            <a:r>
              <a:rPr lang="en-US" sz="1200" b="0" i="0" u="none" strike="noStrike" kern="1200" dirty="0" err="1">
                <a:solidFill>
                  <a:schemeClr val="tx1"/>
                </a:solidFill>
                <a:effectLst/>
                <a:latin typeface="Arial" pitchFamily="-111" charset="0"/>
                <a:ea typeface="ＭＳ Ｐゴシック" pitchFamily="-111" charset="-128"/>
                <a:cs typeface="+mn-cs"/>
              </a:rPr>
              <a:t>centerpoint</a:t>
            </a:r>
            <a:r>
              <a:rPr lang="en-US" sz="1200" b="0" i="0" u="none" strike="noStrike" kern="1200" dirty="0">
                <a:solidFill>
                  <a:schemeClr val="tx1"/>
                </a:solidFill>
                <a:effectLst/>
                <a:latin typeface="Arial" pitchFamily="-111" charset="0"/>
                <a:ea typeface="ＭＳ Ｐゴシック" pitchFamily="-111" charset="-128"/>
                <a:cs typeface="+mn-cs"/>
              </a:rPr>
              <a:t>.</a:t>
            </a:r>
            <a:endParaRPr lang="en-US" altLang="en-US" dirty="0">
              <a:latin typeface="Arial" charset="0"/>
              <a:ea typeface="ＭＳ Ｐゴシック" charset="-128"/>
            </a:endParaRPr>
          </a:p>
          <a:p>
            <a:r>
              <a:rPr lang="en-US" altLang="en-US" dirty="0">
                <a:latin typeface="Arial" charset="0"/>
                <a:ea typeface="ＭＳ Ｐゴシック" charset="-128"/>
              </a:rPr>
              <a:t>-Walk</a:t>
            </a:r>
            <a:r>
              <a:rPr lang="en-US" altLang="en-US" baseline="0" dirty="0">
                <a:latin typeface="Arial" charset="0"/>
                <a:ea typeface="ＭＳ Ｐゴシック" charset="-128"/>
              </a:rPr>
              <a:t> them </a:t>
            </a:r>
            <a:r>
              <a:rPr lang="en-US" altLang="en-US" baseline="0">
                <a:latin typeface="Arial" charset="0"/>
                <a:ea typeface="ＭＳ Ｐゴシック" charset="-128"/>
              </a:rPr>
              <a:t>through line-length</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Inequaliities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dirty="0">
                <a:latin typeface="Arial" charset="0"/>
                <a:ea typeface="ＭＳ Ｐゴシック" charset="-128"/>
              </a:rPr>
              <a:t>How many of you teach absolute</a:t>
            </a:r>
            <a:r>
              <a:rPr lang="en-US" altLang="en-US" baseline="0" dirty="0">
                <a:latin typeface="Arial" charset="0"/>
                <a:ea typeface="ＭＳ Ｐゴシック" charset="-128"/>
              </a:rPr>
              <a:t> value?</a:t>
            </a:r>
          </a:p>
          <a:p>
            <a:r>
              <a:rPr lang="en-US" altLang="en-US" baseline="0" dirty="0">
                <a:latin typeface="Arial" charset="0"/>
                <a:ea typeface="ＭＳ Ｐゴシック" charset="-128"/>
              </a:rPr>
              <a:t>How many of you teach Pythagorean Theorem?</a:t>
            </a:r>
          </a:p>
          <a:p>
            <a:r>
              <a:rPr lang="en-US" altLang="en-US" baseline="0" dirty="0">
                <a:latin typeface="Arial" charset="0"/>
                <a:ea typeface="ＭＳ Ｐゴシック" charset="-128"/>
              </a:rPr>
              <a:t>How many of you teach Distance Formula?</a:t>
            </a:r>
            <a:endParaRPr lang="en-US" altLang="en-US" dirty="0">
              <a:latin typeface="Arial" charset="0"/>
              <a:ea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-Model how to share programs by copying link and submitting via</a:t>
            </a:r>
            <a:r>
              <a:rPr lang="en-US" altLang="en-US" baseline="0" dirty="0">
                <a:latin typeface="Arial" charset="0"/>
                <a:ea typeface="ＭＳ Ｐゴシック" charset="-128"/>
              </a:rPr>
              <a:t> Google Form</a:t>
            </a:r>
          </a:p>
          <a:p>
            <a:r>
              <a:rPr lang="en-US" altLang="en-US" baseline="0" dirty="0">
                <a:latin typeface="Arial" charset="0"/>
                <a:ea typeface="ＭＳ Ｐゴシック" charset="-128"/>
              </a:rPr>
              <a:t>-Model how to create a QR code, highlight email and social media</a:t>
            </a:r>
          </a:p>
          <a:p>
            <a:r>
              <a:rPr lang="en-US" altLang="en-US" baseline="0" dirty="0">
                <a:latin typeface="Arial" charset="0"/>
                <a:ea typeface="ＭＳ Ｐゴシック" charset="-128"/>
              </a:rPr>
              <a:t>-For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have teachers save a different copy with the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as best practice.</a:t>
            </a:r>
          </a:p>
          <a:p>
            <a:r>
              <a:rPr lang="en-US" altLang="en-US" baseline="0" dirty="0">
                <a:latin typeface="Arial" charset="0"/>
                <a:ea typeface="ＭＳ Ｐゴシック" charset="-128"/>
              </a:rPr>
              <a:t>-show teachers where ‘data structures’ resources are to get player moving in 2D</a:t>
            </a:r>
          </a:p>
          <a:p>
            <a:pPr marL="171450" indent="-171450">
              <a:buFontTx/>
              <a:buChar char="-"/>
            </a:pPr>
            <a:r>
              <a:rPr lang="en-US" altLang="en-US" baseline="0" dirty="0">
                <a:latin typeface="Arial" charset="0"/>
                <a:ea typeface="ＭＳ Ｐゴシック" charset="-128"/>
              </a:rPr>
              <a:t>Highlight ”How to Design Programs” textbook taught at Universities like Brown, WPI, and Northeastern</a:t>
            </a:r>
          </a:p>
          <a:p>
            <a:pPr marL="171450" indent="-171450">
              <a:buFontTx/>
              <a:buChar char="-"/>
            </a:pPr>
            <a:endParaRPr lang="en-US" altLang="en-US" baseline="0" dirty="0">
              <a:latin typeface="Arial" charset="0"/>
              <a:ea typeface="ＭＳ Ｐゴシック" charset="-128"/>
            </a:endParaRP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65485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Update Freddy Krueger</a:t>
            </a:r>
            <a:r>
              <a:rPr lang="en-US" altLang="en-US" baseline="0" dirty="0">
                <a:latin typeface="Arial" charset="0"/>
                <a:ea typeface="ＭＳ Ｐゴシック" charset="-128"/>
              </a:rPr>
              <a:t> slide? Maybe new Pennywise from IT movie?</a:t>
            </a:r>
            <a:endParaRPr lang="en-US" altLang="en-US" dirty="0">
              <a:latin typeface="Arial" charset="0"/>
              <a:ea typeface="ＭＳ Ｐゴシック" charset="-128"/>
            </a:endParaRPr>
          </a:p>
          <a:p>
            <a:r>
              <a:rPr lang="en-US" altLang="en-US"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-Unfortunately,</a:t>
            </a:r>
            <a:r>
              <a:rPr lang="en-US" altLang="en-US" baseline="0" dirty="0">
                <a:latin typeface="Arial" charset="0"/>
                <a:ea typeface="ＭＳ Ｐゴシック" charset="-128"/>
              </a:rPr>
              <a:t> A</a:t>
            </a:r>
            <a:r>
              <a:rPr lang="en-US" altLang="en-US" dirty="0">
                <a:latin typeface="Arial" charset="0"/>
                <a:ea typeface="ＭＳ Ｐゴシック" charset="-128"/>
              </a:rPr>
              <a:t>lgebra scares the hell out of most </a:t>
            </a:r>
            <a:r>
              <a:rPr lang="en-US" altLang="en-US" dirty="0" err="1">
                <a:latin typeface="Arial" charset="0"/>
                <a:ea typeface="ＭＳ Ｐゴシック" charset="-128"/>
              </a:rPr>
              <a:t>americans</a:t>
            </a:r>
            <a:r>
              <a:rPr lang="en-US" altLang="en-US" dirty="0">
                <a:latin typeface="Arial" charset="0"/>
                <a:ea typeface="ＭＳ Ｐゴシック" charset="-128"/>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-Students and Teachers have math anxiety or Math Trauma(Jo </a:t>
            </a:r>
            <a:r>
              <a:rPr lang="en-US" altLang="en-US" dirty="0" err="1">
                <a:latin typeface="Arial" charset="0"/>
                <a:ea typeface="ＭＳ Ｐゴシック" charset="-128"/>
              </a:rPr>
              <a:t>Boaler</a:t>
            </a:r>
            <a:r>
              <a:rPr lang="en-US" altLang="en-US" dirty="0">
                <a:latin typeface="Arial" charset="0"/>
                <a:ea typeface="ＭＳ Ｐゴシック" charset="-128"/>
              </a:rPr>
              <a:t>) research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a national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fear</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of algebra? To understand, we need to think about how math is taught to young students</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6</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117121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solidFill>
                  <a:srgbClr val="000000"/>
                </a:solidFill>
                <a:latin typeface="Arial" charset="0"/>
                <a:ea typeface="ＭＳ Ｐゴシック" charset="-128"/>
              </a:rPr>
              <a:t>What’s different for pre-algebra and earlier?</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63</a:t>
            </a:fld>
            <a:endParaRPr lang="en-US"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100 Days devoted to material that Bootstrap Covers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64</a:t>
            </a:fld>
            <a:endParaRPr lang="en-US"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496493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2387220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computing background!</a:t>
            </a:r>
          </a:p>
          <a:p>
            <a:endParaRPr lang="en-US" b="0" i="0" baseline="0"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7881061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6036096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2034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dirty="0">
                <a:latin typeface="Arial" charset="0"/>
                <a:ea typeface="ＭＳ Ｐゴシック" charset="-128"/>
              </a:rPr>
              <a:t>KEY POINTS</a:t>
            </a:r>
          </a:p>
          <a:p>
            <a:r>
              <a:rPr lang="en-US" altLang="en-US" sz="1100" dirty="0">
                <a:latin typeface="Arial" charset="0"/>
                <a:ea typeface="ＭＳ Ｐゴシック" charset="-128"/>
              </a:rPr>
              <a:t>-When you’re 7 or 8</a:t>
            </a:r>
            <a:r>
              <a:rPr lang="en-US" altLang="en-US" sz="1100" baseline="0" dirty="0">
                <a:latin typeface="Arial" charset="0"/>
                <a:ea typeface="ＭＳ Ｐゴシック" charset="-128"/>
              </a:rPr>
              <a:t> </a:t>
            </a:r>
            <a:r>
              <a:rPr lang="en-US" altLang="en-US" sz="1100" baseline="0" dirty="0">
                <a:latin typeface="Arial" charset="0"/>
                <a:ea typeface="ＭＳ Ｐゴシック" charset="-128"/>
                <a:sym typeface="Wingdings"/>
              </a:rPr>
              <a:t> 4 + 2  “What’s the answer?”</a:t>
            </a:r>
          </a:p>
          <a:p>
            <a:r>
              <a:rPr lang="en-US" altLang="en-US" sz="1100" baseline="0" dirty="0">
                <a:latin typeface="Arial" charset="0"/>
                <a:ea typeface="ＭＳ Ｐゴシック" charset="-128"/>
                <a:sym typeface="Wingdings"/>
              </a:rPr>
              <a:t>-When you’re a little older   6 = _ + 2  “What’s the answer?”</a:t>
            </a:r>
          </a:p>
          <a:p>
            <a:pPr marL="171450" indent="-171450">
              <a:buFontTx/>
              <a:buChar char="-"/>
            </a:pPr>
            <a:r>
              <a:rPr lang="en-US" altLang="en-US" sz="1100" baseline="0" dirty="0">
                <a:latin typeface="Arial" charset="0"/>
                <a:ea typeface="ＭＳ Ｐゴシック" charset="-128"/>
                <a:sym typeface="Wingdings"/>
              </a:rPr>
              <a:t>Pre-Algebra  6 = x + 2    “What’s the answer?”</a:t>
            </a:r>
          </a:p>
          <a:p>
            <a:pPr marL="171450" indent="-171450">
              <a:buFontTx/>
              <a:buChar char="-"/>
            </a:pPr>
            <a:r>
              <a:rPr lang="en-US" altLang="en-US" sz="1100" baseline="0" dirty="0">
                <a:latin typeface="Arial" charset="0"/>
                <a:ea typeface="ＭＳ Ｐゴシック" charset="-128"/>
                <a:sym typeface="Wingdings"/>
              </a:rPr>
              <a:t>Structure has changed but process remains the same</a:t>
            </a:r>
          </a:p>
          <a:p>
            <a:pPr marL="171450" indent="-171450">
              <a:buFontTx/>
              <a:buChar char="-"/>
            </a:pPr>
            <a:r>
              <a:rPr lang="en-US" altLang="en-US" sz="1100" baseline="0" dirty="0">
                <a:latin typeface="Arial" charset="0"/>
                <a:ea typeface="ＭＳ Ｐゴシック" charset="-128"/>
                <a:sym typeface="Wingdings"/>
              </a:rPr>
              <a:t>Then in Algebra, EVERYTHING has changed.   f(x) = x + 2  “What’s the Answer?”</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Object - Process duality problem</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Other problem is seeing/visualizing the representation of functions</a:t>
            </a:r>
            <a:endParaRPr lang="en-US" altLang="en-US" sz="1100" dirty="0">
              <a:latin typeface="Arial" charset="0"/>
              <a:ea typeface="ＭＳ Ｐゴシック" charset="-128"/>
            </a:endParaRPr>
          </a:p>
          <a:p>
            <a:r>
              <a:rPr lang="en-US" altLang="en-US" sz="1100" dirty="0">
                <a:latin typeface="Arial" charset="0"/>
                <a:ea typeface="ＭＳ Ｐゴシック" charset="-128"/>
              </a:rPr>
              <a:t>MATH CONNECTIONS</a:t>
            </a:r>
          </a:p>
          <a:p>
            <a:endParaRPr lang="en-US" altLang="en-US" sz="1100" dirty="0">
              <a:latin typeface="Arial" charset="0"/>
              <a:ea typeface="ＭＳ Ｐゴシック" charset="-128"/>
            </a:endParaRPr>
          </a:p>
          <a:p>
            <a:r>
              <a:rPr lang="en-US" altLang="en-US" sz="1100" dirty="0">
                <a:latin typeface="Arial" charset="0"/>
                <a:ea typeface="ＭＳ Ｐゴシック" charset="-128"/>
              </a:rPr>
              <a:t>POWERFUL</a:t>
            </a:r>
            <a:r>
              <a:rPr lang="en-US" altLang="en-US" sz="1100" baseline="0" dirty="0">
                <a:latin typeface="Arial" charset="0"/>
                <a:ea typeface="ＭＳ Ｐゴシック" charset="-128"/>
              </a:rPr>
              <a:t> QUOTES/PHRASES</a:t>
            </a:r>
          </a:p>
          <a:p>
            <a:pPr rtl="0"/>
            <a:r>
              <a:rPr lang="en-US" altLang="en-US" sz="110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lang="en-US" sz="1100" b="0" dirty="0">
              <a:effectLst/>
            </a:endParaRPr>
          </a:p>
          <a:p>
            <a:pPr rtl="0"/>
            <a:br>
              <a:rPr lang="en-US" sz="1100"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lang="en-US" sz="1100" b="0" dirty="0">
              <a:effectLst/>
            </a:endParaRPr>
          </a:p>
          <a:p>
            <a:br>
              <a:rPr lang="en-US" sz="1100" dirty="0"/>
            </a:br>
            <a:endParaRPr lang="en-US" altLang="en-US" sz="1100" dirty="0">
              <a:latin typeface="Arial" charset="0"/>
              <a:ea typeface="ＭＳ Ｐゴシック"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7</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-Demonstrate</a:t>
            </a:r>
            <a:r>
              <a:rPr lang="en-US" altLang="en-US" baseline="0" dirty="0">
                <a:latin typeface="Arial" charset="0"/>
                <a:ea typeface="ＭＳ Ｐゴシック" charset="-128"/>
              </a:rPr>
              <a:t> different representations of functions</a:t>
            </a:r>
          </a:p>
          <a:p>
            <a:r>
              <a:rPr lang="en-US" altLang="en-US" baseline="0" dirty="0">
                <a:latin typeface="Arial" charset="0"/>
                <a:ea typeface="ＭＳ Ｐゴシック" charset="-128"/>
              </a:rPr>
              <a:t>-Activity: Raise your hands when you can tell me how many roots the function “f” has?</a:t>
            </a:r>
          </a:p>
          <a:p>
            <a:r>
              <a:rPr lang="en-US" altLang="en-US" baseline="0" dirty="0">
                <a:latin typeface="Arial" charset="0"/>
                <a:ea typeface="ＭＳ Ｐゴシック" charset="-128"/>
              </a:rPr>
              <a:t>-Input/Output Table(pause), Symbol Notation(pause) and a Graph</a:t>
            </a:r>
          </a:p>
          <a:p>
            <a:pPr marL="171450" indent="-171450">
              <a:buFontTx/>
              <a:buChar char="-"/>
            </a:pPr>
            <a:r>
              <a:rPr lang="en-US" sz="1200" b="0" i="0" u="none" strike="noStrike" kern="1200" baseline="0" dirty="0">
                <a:solidFill>
                  <a:schemeClr val="tx1"/>
                </a:solidFill>
                <a:effectLst/>
                <a:latin typeface="Arial" charset="0"/>
                <a:ea typeface="ＭＳ Ｐゴシック" charset="-128"/>
                <a:cs typeface="ＭＳ Ｐゴシック" pitchFamily="-111" charset="-128"/>
              </a:rPr>
              <a:t>Many students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don't think of the graph</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as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function- the graph is what a function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draws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 want the "real" function, usually symbol notation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Struggling</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Students?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They'll typically see this, and pull out some paper and start making an input/output table.</a:t>
            </a: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what's the problem with this, if you're trying to find out how many roots f has?  For any finite number of points, there is an infinite number of functions that go through those points. A student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know how many roots f has with just an input/output table. With this representation, the question isn't just hard,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it's impossible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Which is why….</a:t>
            </a:r>
            <a:endParaRPr lang="en-US" b="0" dirty="0">
              <a:effectLst/>
            </a:endParaRPr>
          </a:p>
          <a:p>
            <a:endParaRPr lang="en-US" altLang="en-US" b="1" dirty="0">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8</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Bootstrap, our first goal is to make functions and their representations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concrete and connected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students’ minds. And this isn't a new idea: The National Council of Teachers of Mathematics has been saying this for years. The common core standards for math is all over this! We know how to help students who are struggling in algebra.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a:t>
            </a:fld>
            <a:endParaRPr lang="en-US" altLang="en-US"/>
          </a:p>
        </p:txBody>
      </p:sp>
    </p:spTree>
    <p:extLst>
      <p:ext uri="{BB962C8B-B14F-4D97-AF65-F5344CB8AC3E}">
        <p14:creationId xmlns:p14="http://schemas.microsoft.com/office/powerpoint/2010/main" val="1907398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4.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a:t>Click to edit Master title style</a:t>
            </a:r>
            <a:endParaRPr lang="en-US" dirty="0"/>
          </a:p>
        </p:txBody>
      </p:sp>
      <p:pic>
        <p:nvPicPr>
          <p:cNvPr id="5" name="Picture 1" descr="bootstrap-22.jpg"/>
          <p:cNvPicPr>
            <a:picLocks noChangeAspect="1"/>
          </p:cNvPicPr>
          <p:nvPr userDrawn="1"/>
        </p:nvPicPr>
        <p:blipFill>
          <a:blip r:embed="rId4">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8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1"/>
        <p:cNvGrpSpPr/>
        <p:nvPr/>
      </p:nvGrpSpPr>
      <p:grpSpPr>
        <a:xfrm>
          <a:off x="0" y="0"/>
          <a:ext cx="0" cy="0"/>
          <a:chOff x="0" y="0"/>
          <a:chExt cx="0" cy="0"/>
        </a:xfrm>
      </p:grpSpPr>
      <p:sp>
        <p:nvSpPr>
          <p:cNvPr id="4" name="Shape 22"/>
          <p:cNvSpPr>
            <a:spLocks noChangeArrowheads="1"/>
          </p:cNvSpPr>
          <p:nvPr/>
        </p:nvSpPr>
        <p:spPr bwMode="auto">
          <a:xfrm>
            <a:off x="0" y="3886200"/>
            <a:ext cx="9144000" cy="297180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1418" tIns="45698" rIns="91418" bIns="45698" anchor="ctr"/>
          <a:lstStyle/>
          <a:p>
            <a:endParaRPr lang="en-US"/>
          </a:p>
        </p:txBody>
      </p:sp>
      <p:cxnSp>
        <p:nvCxnSpPr>
          <p:cNvPr id="5" name="Shape 23"/>
          <p:cNvCxnSpPr>
            <a:cxnSpLocks noChangeShapeType="1"/>
          </p:cNvCxnSpPr>
          <p:nvPr/>
        </p:nvCxnSpPr>
        <p:spPr bwMode="auto">
          <a:xfrm>
            <a:off x="0" y="3886200"/>
            <a:ext cx="9144000" cy="0"/>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sp>
        <p:nvSpPr>
          <p:cNvPr id="24" name="Shape 24"/>
          <p:cNvSpPr txBox="1">
            <a:spLocks noGrp="1"/>
          </p:cNvSpPr>
          <p:nvPr>
            <p:ph type="ctrTitle"/>
          </p:nvPr>
        </p:nvSpPr>
        <p:spPr>
          <a:xfrm>
            <a:off x="685801" y="2157751"/>
            <a:ext cx="7772399" cy="1650599"/>
          </a:xfrm>
          <a:prstGeom prst="rect">
            <a:avLst/>
          </a:prstGeom>
          <a:noFill/>
          <a:ln>
            <a:noFill/>
          </a:ln>
        </p:spPr>
        <p:txBody>
          <a:bodyPr lIns="91418" tIns="91418" rIns="91418" bIns="91418" anchor="b" anchorCtr="0"/>
          <a:lstStyle>
            <a:lvl1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1pPr>
            <a:lvl2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2pPr>
            <a:lvl3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3pPr>
            <a:lvl4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4pPr>
            <a:lvl5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5pPr>
            <a:lvl6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6pPr>
            <a:lvl7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7pPr>
            <a:lvl8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8pPr>
            <a:lvl9pPr marL="0" indent="308610" algn="l" rtl="0">
              <a:spcBef>
                <a:spcPts val="0"/>
              </a:spcBef>
              <a:buClr>
                <a:schemeClr val="dk2"/>
              </a:buClr>
              <a:buSzPct val="100000"/>
              <a:buFont typeface="Trebuchet MS"/>
              <a:buNone/>
              <a:defRPr sz="4800" b="1" i="0" u="none" strike="noStrike" cap="none" baseline="0">
                <a:solidFill>
                  <a:schemeClr val="dk2"/>
                </a:solidFill>
                <a:latin typeface="Trebuchet MS"/>
                <a:ea typeface="Trebuchet MS"/>
                <a:cs typeface="Trebuchet MS"/>
                <a:sym typeface="Trebuchet MS"/>
              </a:defRPr>
            </a:lvl9pPr>
          </a:lstStyle>
          <a:p>
            <a:r>
              <a:rPr lang="en-US"/>
              <a:t>Click to edit Master title style</a:t>
            </a:r>
            <a:endParaRPr/>
          </a:p>
        </p:txBody>
      </p:sp>
      <p:sp>
        <p:nvSpPr>
          <p:cNvPr id="25" name="Shape 25"/>
          <p:cNvSpPr txBox="1">
            <a:spLocks noGrp="1"/>
          </p:cNvSpPr>
          <p:nvPr>
            <p:ph type="subTitle" idx="1"/>
          </p:nvPr>
        </p:nvSpPr>
        <p:spPr>
          <a:xfrm>
            <a:off x="685801" y="3953037"/>
            <a:ext cx="7772399" cy="1259400"/>
          </a:xfrm>
          <a:prstGeom prst="rect">
            <a:avLst/>
          </a:prstGeom>
          <a:noFill/>
          <a:ln>
            <a:noFill/>
          </a:ln>
        </p:spPr>
        <p:txBody>
          <a:bodyPr lIns="91418" tIns="91418" rIns="91418" bIns="91418"/>
          <a:lstStyle>
            <a:lvl1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1pPr>
            <a:lvl2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2pPr>
            <a:lvl3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3pPr>
            <a:lvl4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4pPr>
            <a:lvl5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5pPr>
            <a:lvl6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6pPr>
            <a:lvl7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7pPr>
            <a:lvl8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8pPr>
            <a:lvl9pPr marL="0" indent="228600" algn="l" rtl="0">
              <a:spcBef>
                <a:spcPts val="0"/>
              </a:spcBef>
              <a:buClr>
                <a:schemeClr val="lt2"/>
              </a:buClr>
              <a:buSzPct val="100000"/>
              <a:buFont typeface="Trebuchet MS"/>
              <a:buNone/>
              <a:defRPr sz="3600" b="0" i="0" u="none" strike="noStrike" cap="none" baseline="0">
                <a:solidFill>
                  <a:schemeClr val="lt2"/>
                </a:solidFill>
                <a:latin typeface="Trebuchet MS"/>
                <a:ea typeface="Trebuchet MS"/>
                <a:cs typeface="Trebuchet MS"/>
                <a:sym typeface="Trebuchet MS"/>
              </a:defRPr>
            </a:lvl9pPr>
          </a:lstStyle>
          <a:p>
            <a:r>
              <a:rPr lang="en-US"/>
              <a:t>Click to edit Master subtitle style</a:t>
            </a:r>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39" y="0"/>
            <a:ext cx="1818861" cy="1818861"/>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9_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47865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0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247565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851961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650464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10078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702274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34390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933735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27668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Helvetica"/>
                <a:cs typeface="Helvetica"/>
              </a:defRPr>
            </a:lvl1pPr>
            <a:lvl2pPr>
              <a:buClr>
                <a:schemeClr val="bg1"/>
              </a:buClr>
              <a:defRPr>
                <a:solidFill>
                  <a:schemeClr val="bg1"/>
                </a:solidFill>
                <a:latin typeface="Helvetica"/>
                <a:cs typeface="Helvetica"/>
              </a:defRPr>
            </a:lvl2pPr>
            <a:lvl3pPr>
              <a:buClr>
                <a:schemeClr val="bg1"/>
              </a:buClr>
              <a:defRPr>
                <a:solidFill>
                  <a:srgbClr val="000000"/>
                </a:solidFill>
                <a:latin typeface="Helvetica"/>
                <a:cs typeface="Helvetica"/>
              </a:defRPr>
            </a:lvl3pPr>
            <a:lvl4pPr>
              <a:buClr>
                <a:schemeClr val="bg1"/>
              </a:buClr>
              <a:defRPr>
                <a:solidFill>
                  <a:schemeClr val="bg1"/>
                </a:solidFill>
                <a:latin typeface="Helvetica"/>
                <a:cs typeface="Helvetica"/>
              </a:defRPr>
            </a:lvl4pPr>
            <a:lvl5pPr>
              <a:buClr>
                <a:schemeClr val="bg1"/>
              </a:buClr>
              <a:defRPr>
                <a:solidFill>
                  <a:schemeClr val="bg1"/>
                </a:solidFill>
                <a:latin typeface="Helvetica"/>
                <a:cs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24"/>
          <p:cNvSpPr>
            <a:spLocks noGrp="1"/>
          </p:cNvSpPr>
          <p:nvPr>
            <p:ph type="dt" sz="half" idx="10"/>
          </p:nvPr>
        </p:nvSpPr>
        <p:spPr>
          <a:xfrm>
            <a:off x="3048000" y="6477000"/>
            <a:ext cx="2514600" cy="288925"/>
          </a:xfrm>
        </p:spPr>
        <p:txBody>
          <a:bodyPr/>
          <a:lstStyle>
            <a:lvl1pPr algn="l">
              <a:defRPr>
                <a:solidFill>
                  <a:srgbClr val="000000"/>
                </a:solidFill>
              </a:defRPr>
            </a:lvl1pPr>
          </a:lstStyle>
          <a:p>
            <a:pPr>
              <a:defRPr/>
            </a:pPr>
            <a:fld id="{B0E79EC3-E2B8-3B49-B434-C06A6F2BCA7F}" type="datetime1">
              <a:rPr lang="en-US" altLang="en-US" smtClean="0"/>
              <a:pPr>
                <a:defRPr/>
              </a:pPr>
              <a:t>6/9/18</a:t>
            </a:fld>
            <a:endParaRPr lang="en-US" altLang="en-US"/>
          </a:p>
        </p:txBody>
      </p:sp>
      <p:sp>
        <p:nvSpPr>
          <p:cNvPr id="5" name="Footer Placeholder 18"/>
          <p:cNvSpPr>
            <a:spLocks noGrp="1"/>
          </p:cNvSpPr>
          <p:nvPr>
            <p:ph type="ftr" sz="quarter" idx="11"/>
          </p:nvPr>
        </p:nvSpPr>
        <p:spPr>
          <a:xfrm>
            <a:off x="152400" y="6477000"/>
            <a:ext cx="2895600" cy="288925"/>
          </a:xfrm>
        </p:spPr>
        <p:txBody>
          <a:bodyPr/>
          <a:lstStyle>
            <a:lvl1pPr algn="l">
              <a:defRPr>
                <a:solidFill>
                  <a:srgbClr val="000000"/>
                </a:solidFill>
              </a:defRPr>
            </a:lvl1pPr>
          </a:lstStyle>
          <a:p>
            <a:pPr>
              <a:defRPr/>
            </a:pPr>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smtClean="0"/>
              <a:pPr>
                <a:defRPr/>
              </a:pPr>
              <a:t>‹#›</a:t>
            </a:fld>
            <a:endParaRPr lang="en-US" altLang="en-US"/>
          </a:p>
        </p:txBody>
      </p:sp>
      <p:sp>
        <p:nvSpPr>
          <p:cNvPr id="7" name="Rectangle 6"/>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8"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39" y="0"/>
            <a:ext cx="1818861" cy="1818861"/>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4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5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818" y="4257262"/>
            <a:ext cx="2637182" cy="2637182"/>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6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a:t>Click to edit Master title style</a:t>
            </a:r>
            <a:endParaRPr lang="en-US" dirty="0"/>
          </a:p>
        </p:txBody>
      </p:sp>
      <p:pic>
        <p:nvPicPr>
          <p:cNvPr id="5" name="Picture 1"/>
          <p:cNvPicPr>
            <a:picLocks noChangeAspect="1"/>
          </p:cNvPicPr>
          <p:nvPr userDrawn="1"/>
        </p:nvPicPr>
        <p:blipFill>
          <a:blip r:embed="rId4">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7_Section Header">
    <p:spTree>
      <p:nvGrpSpPr>
        <p:cNvPr id="1" name=""/>
        <p:cNvGrpSpPr/>
        <p:nvPr/>
      </p:nvGrpSpPr>
      <p:grpSpPr>
        <a:xfrm>
          <a:off x="0" y="0"/>
          <a:ext cx="0" cy="0"/>
          <a:chOff x="0" y="0"/>
          <a:chExt cx="0" cy="0"/>
        </a:xfrm>
      </p:grpSpPr>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descr="Bootstrap Logo-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1054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defRPr>
            </a:lvl1pPr>
          </a:lstStyle>
          <a:p>
            <a:r>
              <a:rPr lang="en-US"/>
              <a:t>Click to edit Master title style</a:t>
            </a:r>
            <a:endParaRPr lang="en-US" dirty="0"/>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algn="l" eaLnBrk="1" hangingPunct="1">
              <a:defRPr sz="1200">
                <a:solidFill>
                  <a:srgbClr val="D38E27"/>
                </a:solidFill>
              </a:defRPr>
            </a:lvl1pPr>
          </a:lstStyle>
          <a:p>
            <a:pPr>
              <a:defRPr/>
            </a:pPr>
            <a:fld id="{A45D42DA-9C21-9E4E-9B0E-9708D88D4C5B}" type="datetime1">
              <a:rPr lang="en-US" altLang="en-US" smtClean="0"/>
              <a:pPr>
                <a:defRPr/>
              </a:pPr>
              <a:t>6/9/18</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a:lstStyle>
            <a:lvl1pPr algn="l" eaLnBrk="1" latinLnBrk="0" hangingPunct="1">
              <a:defRPr kumimoji="0" sz="1200">
                <a:solidFill>
                  <a:schemeClr val="accent1">
                    <a:shade val="75000"/>
                  </a:schemeClr>
                </a:solidFill>
                <a:ea typeface="ＭＳ Ｐゴシック" charset="-128"/>
                <a:cs typeface="ＭＳ Ｐゴシック" charset="-128"/>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smtClean="0"/>
              <a:pPr>
                <a:defRPr/>
              </a:pPr>
              <a:t>‹#›</a:t>
            </a:fld>
            <a:endParaRPr lang="en-US" altLang="en-US" sz="1400" b="1">
              <a:solidFill>
                <a:srgbClr val="FFFFFF"/>
              </a:solidFill>
            </a:endParaRPr>
          </a:p>
        </p:txBody>
      </p:sp>
      <p:sp>
        <p:nvSpPr>
          <p:cNvPr id="1040" name="Text Box 8"/>
          <p:cNvSpPr txBox="1">
            <a:spLocks noChangeArrowheads="1"/>
          </p:cNvSpPr>
          <p:nvPr/>
        </p:nvSpPr>
        <p:spPr bwMode="auto">
          <a:xfrm>
            <a:off x="6781800" y="6172200"/>
            <a:ext cx="1600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a:t>Click to edit Master title style</a:t>
            </a:r>
            <a:endParaRPr lang="en-US" dirty="0"/>
          </a:p>
        </p:txBody>
      </p:sp>
      <p:sp>
        <p:nvSpPr>
          <p:cNvPr id="12" name="Rectangle 1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pic>
        <p:nvPicPr>
          <p:cNvPr id="15" name="Picture 14"/>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6139" y="0"/>
            <a:ext cx="1818861" cy="1818861"/>
          </a:xfrm>
          <a:prstGeom prst="rect">
            <a:avLst/>
          </a:prstGeom>
        </p:spPr>
      </p:pic>
    </p:spTree>
    <p:extLst>
      <p:ext uri="{BB962C8B-B14F-4D97-AF65-F5344CB8AC3E}">
        <p14:creationId xmlns:p14="http://schemas.microsoft.com/office/powerpoint/2010/main" val="1841199524"/>
      </p:ext>
    </p:extLst>
  </p:cSld>
  <p:clrMap bg1="dk1" tx1="lt1" bg2="dk2" tx2="lt2" accent1="accent1" accent2="accent2" accent3="accent3" accent4="accent4" accent5="accent5" accent6="accent6" hlink="hlink" folHlink="folHlink"/>
  <p:sldLayoutIdLst>
    <p:sldLayoutId id="2147486326" r:id="rId1"/>
    <p:sldLayoutId id="2147486327" r:id="rId2"/>
    <p:sldLayoutId id="2147486328" r:id="rId3"/>
    <p:sldLayoutId id="2147486329" r:id="rId4"/>
    <p:sldLayoutId id="2147486330" r:id="rId5"/>
    <p:sldLayoutId id="2147486331" r:id="rId6"/>
    <p:sldLayoutId id="2147486332" r:id="rId7"/>
    <p:sldLayoutId id="2147486333" r:id="rId8"/>
    <p:sldLayoutId id="2147486334" r:id="rId9"/>
    <p:sldLayoutId id="2147486335" r:id="rId10"/>
    <p:sldLayoutId id="2147486336" r:id="rId11"/>
    <p:sldLayoutId id="2147486337" r:id="rId12"/>
    <p:sldLayoutId id="2147486314" r:id="rId13"/>
    <p:sldLayoutId id="2147486315" r:id="rId14"/>
    <p:sldLayoutId id="2147486317" r:id="rId15"/>
    <p:sldLayoutId id="2147486318" r:id="rId16"/>
    <p:sldLayoutId id="2147486319" r:id="rId17"/>
    <p:sldLayoutId id="2147486320" r:id="rId18"/>
    <p:sldLayoutId id="2147486321" r:id="rId19"/>
    <p:sldLayoutId id="2147486322" r:id="rId20"/>
    <p:sldLayoutId id="2147486323" r:id="rId21"/>
  </p:sldLayoutIdLst>
  <p:txStyles>
    <p:titleStyle>
      <a:lvl1pPr algn="r" rtl="0" eaLnBrk="1" fontAlgn="base" hangingPunct="1">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1" fontAlgn="base" hangingPunct="1">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eaLnBrk="1" fontAlgn="base" hangingPunct="1">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lr>
          <a:schemeClr val="tx1"/>
        </a:buClr>
        <a:buSzPct val="70000"/>
        <a:buFont typeface="Wingdings" charset="0"/>
        <a:buChar char="§"/>
        <a:defRPr sz="2800" kern="1200">
          <a:solidFill>
            <a:srgbClr val="000000"/>
          </a:solidFill>
          <a:latin typeface="Helvetica"/>
          <a:ea typeface="ＭＳ Ｐゴシック" charset="-128"/>
          <a:cs typeface="Helvetica"/>
        </a:defRPr>
      </a:lvl1pPr>
      <a:lvl2pPr marL="742950" indent="-285750" algn="l" rtl="0" eaLnBrk="1" fontAlgn="base" hangingPunct="1">
        <a:spcBef>
          <a:spcPct val="20000"/>
        </a:spcBef>
        <a:spcAft>
          <a:spcPct val="0"/>
        </a:spcAft>
        <a:buClr>
          <a:schemeClr val="tx1"/>
        </a:buClr>
        <a:buSzPct val="70000"/>
        <a:buFont typeface="Wingdings" charset="0"/>
        <a:buChar char="§"/>
        <a:defRPr sz="2400" kern="1200">
          <a:solidFill>
            <a:srgbClr val="000000"/>
          </a:solidFill>
          <a:latin typeface="Helvetica"/>
          <a:ea typeface="ＭＳ Ｐゴシック" charset="-128"/>
          <a:cs typeface="Helvetica"/>
        </a:defRPr>
      </a:lvl2pPr>
      <a:lvl3pPr marL="1143000" indent="-228600" algn="l" rtl="0" eaLnBrk="1" fontAlgn="base" hangingPunct="1">
        <a:spcBef>
          <a:spcPct val="20000"/>
        </a:spcBef>
        <a:spcAft>
          <a:spcPct val="0"/>
        </a:spcAft>
        <a:buClr>
          <a:schemeClr val="tx1"/>
        </a:buClr>
        <a:buSzPct val="70000"/>
        <a:buFont typeface="Wingdings" charset="0"/>
        <a:buChar char="§"/>
        <a:defRPr sz="2000" kern="1200">
          <a:solidFill>
            <a:srgbClr val="000000"/>
          </a:solidFill>
          <a:latin typeface="Helvetica"/>
          <a:ea typeface="ＭＳ Ｐゴシック" charset="-128"/>
          <a:cs typeface="Helvetica"/>
        </a:defRPr>
      </a:lvl3pPr>
      <a:lvl4pPr marL="1600200" indent="-228600" algn="l" rtl="0" eaLnBrk="1" fontAlgn="base" hangingPunct="1">
        <a:spcBef>
          <a:spcPct val="20000"/>
        </a:spcBef>
        <a:spcAft>
          <a:spcPct val="0"/>
        </a:spcAft>
        <a:buClr>
          <a:schemeClr val="tx1"/>
        </a:buClr>
        <a:buSzPct val="70000"/>
        <a:buFont typeface="Wingdings" charset="0"/>
        <a:buChar char="§"/>
        <a:defRPr kern="1200">
          <a:solidFill>
            <a:srgbClr val="000000"/>
          </a:solidFill>
          <a:latin typeface="Helvetica"/>
          <a:ea typeface="ＭＳ Ｐゴシック" charset="-128"/>
          <a:cs typeface="Helvetica"/>
        </a:defRPr>
      </a:lvl4pPr>
      <a:lvl5pPr marL="2057400" indent="-228600" algn="l" rtl="0" eaLnBrk="1" fontAlgn="base" hangingPunct="1">
        <a:spcBef>
          <a:spcPct val="20000"/>
        </a:spcBef>
        <a:spcAft>
          <a:spcPct val="0"/>
        </a:spcAft>
        <a:buClr>
          <a:schemeClr val="tx1"/>
        </a:buClr>
        <a:buSzPct val="60000"/>
        <a:buFont typeface="Wingdings" charset="0"/>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3.xml"/><Relationship Id="rId7" Type="http://schemas.openxmlformats.org/officeDocument/2006/relationships/image" Target="../media/image35.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notesSlide" Target="../notesSlides/notesSlide17.xml"/><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5.xml"/><Relationship Id="rId7" Type="http://schemas.openxmlformats.org/officeDocument/2006/relationships/image" Target="../media/image43.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2.emf"/><Relationship Id="rId4" Type="http://schemas.openxmlformats.org/officeDocument/2006/relationships/oleObject" Target="../embeddings/oleObject2.bin"/><Relationship Id="rId9" Type="http://schemas.openxmlformats.org/officeDocument/2006/relationships/image" Target="../media/image4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5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www.htdp.org/"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chart" Target="../charts/char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63.tiff"/><Relationship Id="rId5" Type="http://schemas.openxmlformats.org/officeDocument/2006/relationships/image" Target="../media/image62.jpeg"/><Relationship Id="rId10" Type="http://schemas.openxmlformats.org/officeDocument/2006/relationships/image" Target="../media/image67.png"/><Relationship Id="rId4" Type="http://schemas.openxmlformats.org/officeDocument/2006/relationships/image" Target="../media/image61.jpeg"/><Relationship Id="rId9"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has functions!</a:t>
            </a: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 Math</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a:latin typeface="Helvetica"/>
                <a:ea typeface="+mj-ea"/>
                <a:cs typeface="Helvetica"/>
              </a:rPr>
              <a:t>But there’s a problem...</a:t>
            </a: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5105400"/>
            <a:ext cx="175260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a:t>Who is Bootstrap for?</a:t>
            </a:r>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a:t>Bootstrap Materials</a:t>
            </a:r>
          </a:p>
        </p:txBody>
      </p:sp>
      <p:sp>
        <p:nvSpPr>
          <p:cNvPr id="3" name="Vertical Text Placeholder 2"/>
          <p:cNvSpPr>
            <a:spLocks noGrp="1"/>
          </p:cNvSpPr>
          <p:nvPr>
            <p:ph idx="1"/>
          </p:nvPr>
        </p:nvSpPr>
        <p:spPr>
          <a:xfrm>
            <a:off x="304800" y="1722438"/>
            <a:ext cx="8686800" cy="4525962"/>
          </a:xfrm>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activities(Open new tab: </a:t>
            </a:r>
            <a:r>
              <a:rPr lang="en-US" altLang="en-US" dirty="0" err="1">
                <a:ea typeface="ＭＳ Ｐゴシック" charset="-128"/>
                <a:cs typeface="Helvetica" charset="0"/>
              </a:rPr>
              <a:t>www.bootstrapworld.org</a:t>
            </a:r>
            <a:r>
              <a:rPr lang="en-US" altLang="en-US" dirty="0">
                <a:ea typeface="ＭＳ Ｐゴシック" charset="-128"/>
                <a:cs typeface="Helvetica" charset="0"/>
              </a:rPr>
              <a:t>)</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for </a:t>
            </a:r>
            <a:r>
              <a:rPr lang="en-US" altLang="en-US" u="sng" dirty="0">
                <a:ea typeface="ＭＳ Ｐゴシック" charset="-128"/>
                <a:cs typeface="Helvetica" charset="0"/>
              </a:rPr>
              <a:t>Mathematics</a:t>
            </a:r>
            <a:r>
              <a:rPr lang="en-US" altLang="en-US" dirty="0">
                <a:ea typeface="ＭＳ Ｐゴシック" charset="-128"/>
                <a:cs typeface="Helvetica" charset="0"/>
              </a:rPr>
              <a:t>.</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latin typeface="Helvetica" charset="0"/>
                <a:ea typeface="ＭＳ Ｐゴシック" charset="-128"/>
                <a:cs typeface="Helvetica" charset="0"/>
              </a:rPr>
              <a:t>Brainstorming, and Circles of Evaluation</a:t>
            </a:r>
          </a:p>
          <a:p>
            <a:pPr eaLnBrk="1" hangingPunct="1"/>
            <a:r>
              <a:rPr lang="en-US" altLang="en-US" sz="2400">
                <a:latin typeface="Helvetica" charset="0"/>
                <a:ea typeface="ＭＳ Ｐゴシック" charset="-128"/>
                <a:cs typeface="Helvetica" charset="0"/>
              </a:rPr>
              <a:t>Datatypes, Domain &amp;Range</a:t>
            </a:r>
          </a:p>
        </p:txBody>
      </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a:xfrm>
            <a:off x="304800" y="1722438"/>
            <a:ext cx="8686800" cy="4525962"/>
          </a:xfrm>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dirty="0">
                <a:ea typeface="ＭＳ Ｐゴシック" charset="-128"/>
                <a:cs typeface="Helvetica" charset="0"/>
              </a:rPr>
              <a:t>Datatypes, Domain &amp;Range</a:t>
            </a:r>
          </a:p>
          <a:p>
            <a:pPr eaLnBrk="1" hangingPunct="1"/>
            <a:r>
              <a:rPr lang="en-US" altLang="en-US" sz="2400" dirty="0">
                <a:ea typeface="ＭＳ Ｐゴシック" charset="-128"/>
                <a:cs typeface="Helvetica" charset="0"/>
              </a:rPr>
              <a:t>Defining Functions</a:t>
            </a:r>
          </a:p>
          <a:p>
            <a:pPr eaLnBrk="1" hangingPunct="1"/>
            <a:r>
              <a:rPr lang="en-US" altLang="en-US" sz="2400" dirty="0">
                <a:ea typeface="ＭＳ Ｐゴシック" charset="-128"/>
                <a:cs typeface="Helvetica" charset="0"/>
              </a:rPr>
              <a:t>Animating your Game</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0"/>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extLst>
                  <a:ext uri="{0D108BD9-81ED-4DB2-BD59-A6C34878D82A}">
                    <a16:rowId xmlns:a16="http://schemas.microsoft.com/office/drawing/2014/main" val="10001"/>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2"/>
                  </a:ext>
                </a:extLst>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a:xfrm>
            <a:off x="304800" y="1722438"/>
            <a:ext cx="8686800" cy="4525962"/>
          </a:xfrm>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dirty="0">
                <a:ea typeface="ＭＳ Ｐゴシック" charset="-128"/>
                <a:cs typeface="Helvetica" charset="0"/>
              </a:rPr>
              <a:t>Datatypes, Domain &amp;Range</a:t>
            </a:r>
          </a:p>
          <a:p>
            <a:pPr eaLnBrk="1" hangingPunct="1"/>
            <a:r>
              <a:rPr lang="en-US" altLang="en-US" sz="2400" dirty="0">
                <a:ea typeface="ＭＳ Ｐゴシック" charset="-128"/>
                <a:cs typeface="Helvetica" charset="0"/>
              </a:rPr>
              <a:t>Defining Functions</a:t>
            </a:r>
          </a:p>
          <a:p>
            <a:pPr eaLnBrk="1" hangingPunct="1"/>
            <a:r>
              <a:rPr lang="en-US" altLang="en-US" sz="2400" dirty="0">
                <a:ea typeface="ＭＳ Ｐゴシック" charset="-128"/>
                <a:cs typeface="Helvetica" charset="0"/>
              </a:rPr>
              <a:t>Animating your Game</a:t>
            </a:r>
          </a:p>
          <a:p>
            <a:pPr eaLnBrk="1" hangingPunct="1"/>
            <a:r>
              <a:rPr lang="en-US" altLang="en-US" sz="2400" dirty="0">
                <a:ea typeface="ＭＳ Ｐゴシック" charset="-128"/>
                <a:cs typeface="Helvetica" charset="0"/>
              </a:rPr>
              <a:t>Booleans and Inequalities</a:t>
            </a:r>
          </a:p>
          <a:p>
            <a:pPr eaLnBrk="1" hangingPunct="1"/>
            <a:r>
              <a:rPr lang="en-US" altLang="en-US" sz="2400" dirty="0">
                <a:ea typeface="ＭＳ Ｐゴシック" charset="-128"/>
                <a:cs typeface="Helvetica" charset="0"/>
              </a:rPr>
              <a:t>Piecewise Functions</a:t>
            </a:r>
          </a:p>
        </p:txBody>
      </p:sp>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54"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a:xfrm>
            <a:off x="304800" y="1722438"/>
            <a:ext cx="8686800" cy="4525962"/>
          </a:xfrm>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dirty="0">
                <a:ea typeface="ＭＳ Ｐゴシック" charset="-128"/>
                <a:cs typeface="Helvetica" charset="0"/>
              </a:rPr>
              <a:t>Datatypes, Domain &amp;Range</a:t>
            </a:r>
          </a:p>
          <a:p>
            <a:pPr eaLnBrk="1" hangingPunct="1"/>
            <a:r>
              <a:rPr lang="en-US" altLang="en-US" sz="2400" dirty="0">
                <a:ea typeface="ＭＳ Ｐゴシック" charset="-128"/>
                <a:cs typeface="Helvetica" charset="0"/>
              </a:rPr>
              <a:t>Defining Functions</a:t>
            </a:r>
          </a:p>
          <a:p>
            <a:pPr eaLnBrk="1" hangingPunct="1"/>
            <a:r>
              <a:rPr lang="en-US" altLang="en-US" sz="2400" dirty="0">
                <a:ea typeface="ＭＳ Ｐゴシック" charset="-128"/>
                <a:cs typeface="Helvetica" charset="0"/>
              </a:rPr>
              <a:t>Animating your Game</a:t>
            </a:r>
          </a:p>
          <a:p>
            <a:pPr eaLnBrk="1" hangingPunct="1"/>
            <a:r>
              <a:rPr lang="en-US" altLang="en-US" sz="2400" dirty="0">
                <a:ea typeface="ＭＳ Ｐゴシック" charset="-128"/>
                <a:cs typeface="Helvetica" charset="0"/>
              </a:rPr>
              <a:t>Booleans and Inequalities</a:t>
            </a:r>
          </a:p>
          <a:p>
            <a:pPr eaLnBrk="1" hangingPunct="1"/>
            <a:r>
              <a:rPr lang="en-US" altLang="en-US" sz="2400" dirty="0">
                <a:ea typeface="ＭＳ Ｐゴシック" charset="-128"/>
                <a:cs typeface="Helvetica" charset="0"/>
              </a:rPr>
              <a:t>Piecewise Functions</a:t>
            </a:r>
          </a:p>
          <a:p>
            <a:pPr eaLnBrk="1" hangingPunct="1"/>
            <a:r>
              <a:rPr lang="en-US" altLang="en-US" sz="2400" dirty="0">
                <a:ea typeface="ＭＳ Ｐゴシック" charset="-128"/>
                <a:cs typeface="Helvetica" charset="0"/>
              </a:rPr>
              <a:t>Pythagorean Theorem</a:t>
            </a:r>
          </a:p>
          <a:p>
            <a:pPr eaLnBrk="1" hangingPunct="1"/>
            <a:r>
              <a:rPr lang="en-US" altLang="en-US" sz="2400" dirty="0">
                <a:ea typeface="ＭＳ Ｐゴシック" charset="-128"/>
                <a:cs typeface="Helvetica" charset="0"/>
              </a:rPr>
              <a:t>Game Release Party!</a:t>
            </a:r>
          </a:p>
        </p:txBody>
      </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a:solidFill>
                  <a:sysClr val="windowText" lastClr="000000"/>
                </a:solidFill>
                <a:latin typeface="Century Gothic" charset="0"/>
                <a:ea typeface="Century Gothic" charset="0"/>
                <a:cs typeface="Century Gothic" charset="0"/>
              </a:rPr>
              <a:t>25 </a:t>
            </a:r>
            <a:r>
              <a:rPr lang="en-US" sz="4000" b="1" dirty="0">
                <a:solidFill>
                  <a:sysClr val="windowText" lastClr="000000"/>
                </a:solidFill>
                <a:latin typeface="Century Gothic" charset="0"/>
                <a:ea typeface="Century Gothic" charset="0"/>
                <a:cs typeface="Century Gothic" charset="0"/>
              </a:rPr>
              <a:t>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a:xfrm>
            <a:off x="304800" y="1798638"/>
            <a:ext cx="8686800" cy="4525962"/>
          </a:xfrm>
        </p:spPr>
        <p:txBody>
          <a:bodyPr/>
          <a:lstStyle/>
          <a:p>
            <a:pPr>
              <a:buFont typeface="Wingdings" charset="2"/>
              <a:buChar char="ü"/>
            </a:pPr>
            <a:r>
              <a:rPr lang="en-US" altLang="en-US">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3"/>
              </a:rPr>
              <a:t>www.WeScheme.org</a:t>
            </a:r>
            <a:r>
              <a:rPr lang="en-US" altLang="en-US" dirty="0">
                <a:ea typeface="ＭＳ Ｐゴシック" charset="-128"/>
                <a:cs typeface="Helvetica" charset="0"/>
              </a:rPr>
              <a:t> (IE9+, FF, Chrome)</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4"/>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NinjaCat</a:t>
            </a:r>
            <a:endParaRPr lang="en-US" dirty="0"/>
          </a:p>
        </p:txBody>
      </p:sp>
      <p:sp>
        <p:nvSpPr>
          <p:cNvPr id="55298" name="Content Placeholder 2"/>
          <p:cNvSpPr>
            <a:spLocks noGrp="1"/>
          </p:cNvSpPr>
          <p:nvPr>
            <p:ph idx="1"/>
          </p:nvPr>
        </p:nvSpPr>
        <p:spPr>
          <a:xfrm>
            <a:off x="1161996" y="1987173"/>
            <a:ext cx="7690118" cy="3763633"/>
          </a:xfrm>
        </p:spPr>
        <p:txBody>
          <a:bodyPr/>
          <a:lstStyle/>
          <a:p>
            <a:endParaRPr lang="en-US" altLang="en-US">
              <a:latin typeface="Helvetica" charset="0"/>
              <a:ea typeface="ＭＳ Ｐゴシック" charset="-128"/>
              <a:cs typeface="Helvetica" charset="0"/>
            </a:endParaRPr>
          </a:p>
        </p:txBody>
      </p:sp>
      <p:sp>
        <p:nvSpPr>
          <p:cNvPr id="55301" name="Slide Number Placeholder 24"/>
          <p:cNvSpPr>
            <a:spLocks noGrp="1"/>
          </p:cNvSpPr>
          <p:nvPr>
            <p:ph type="sldNum" sz="quarter" idx="12"/>
          </p:nvPr>
        </p:nvSpPr>
        <p:spPr bwMode="auto">
          <a:xfrm>
            <a:off x="83058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1666274"/>
            <a:ext cx="7238999" cy="4774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1291673" y="2149895"/>
            <a:ext cx="7150461" cy="80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tabLst>
                <a:tab pos="2686050" algn="l"/>
                <a:tab pos="5026025" algn="l"/>
              </a:tabLst>
            </a:pPr>
            <a:r>
              <a:rPr lang="en-US" altLang="en-US" sz="2000" dirty="0">
                <a:latin typeface="Comic Sans MS" charset="0"/>
              </a:rPr>
              <a:t>Dog		x-coordinate</a:t>
            </a:r>
          </a:p>
          <a:p>
            <a:pPr>
              <a:lnSpc>
                <a:spcPct val="120000"/>
              </a:lnSpc>
              <a:spcBef>
                <a:spcPct val="0"/>
              </a:spcBef>
              <a:buClrTx/>
              <a:buSzTx/>
              <a:buFontTx/>
              <a:buNone/>
            </a:pPr>
            <a:endParaRPr lang="en-US" altLang="en-US" sz="2000" dirty="0">
              <a:latin typeface="Comic Sans MS" charset="0"/>
            </a:endParaRPr>
          </a:p>
        </p:txBody>
      </p:sp>
      <p:sp>
        <p:nvSpPr>
          <p:cNvPr id="3" name="TextBox 2"/>
          <p:cNvSpPr txBox="1">
            <a:spLocks noChangeArrowheads="1"/>
          </p:cNvSpPr>
          <p:nvPr/>
        </p:nvSpPr>
        <p:spPr bwMode="auto">
          <a:xfrm>
            <a:off x="4033408" y="2177797"/>
            <a:ext cx="16864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774052" y="2177797"/>
            <a:ext cx="27657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dirty="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Game Brainstorming</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886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3200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3276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3352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Starting to Program…</a:t>
            </a:r>
          </a:p>
        </p:txBody>
      </p:sp>
      <p:sp>
        <p:nvSpPr>
          <p:cNvPr id="11" name="Content Placeholder 10"/>
          <p:cNvSpPr>
            <a:spLocks noGrp="1"/>
          </p:cNvSpPr>
          <p:nvPr>
            <p:ph idx="1"/>
          </p:nvPr>
        </p:nvSpPr>
        <p:spPr>
          <a:xfrm>
            <a:off x="304800" y="1798638"/>
            <a:ext cx="8686800" cy="4525962"/>
          </a:xfrm>
        </p:spPr>
        <p:txBody>
          <a:bodyPr/>
          <a:lstStyle/>
          <a:p>
            <a:r>
              <a:rPr lang="en-US" altLang="en-US">
                <a:ea typeface="ＭＳ Ｐゴシック" charset="-128"/>
                <a:cs typeface="Helvetica" charset="0"/>
              </a:rPr>
              <a:t>In </a:t>
            </a:r>
            <a:r>
              <a:rPr lang="en-US" altLang="en-US" dirty="0">
                <a:ea typeface="ＭＳ Ｐゴシック" charset="-128"/>
                <a:cs typeface="Helvetica" charset="0"/>
                <a:hlinkClick r:id="rId3"/>
              </a:rPr>
              <a:t>www.WeScheme.org</a:t>
            </a:r>
            <a:r>
              <a:rPr lang="en-US" altLang="en-US" dirty="0">
                <a:ea typeface="ＭＳ Ｐゴシック" charset="-128"/>
                <a:cs typeface="Helvetica" charset="0"/>
              </a:rPr>
              <a:t>…</a:t>
            </a:r>
          </a:p>
          <a:p>
            <a:r>
              <a:rPr lang="en-US" altLang="en-US" dirty="0">
                <a:ea typeface="ＭＳ Ｐゴシック" charset="-128"/>
                <a:cs typeface="Helvetica" charset="0"/>
              </a:rPr>
              <a:t>Start a New Program</a:t>
            </a:r>
          </a:p>
          <a:p>
            <a:r>
              <a:rPr lang="en-US" altLang="en-US" dirty="0">
                <a:ea typeface="ＭＳ Ｐゴシック" charset="-128"/>
                <a:cs typeface="Helvetica" charset="0"/>
              </a:rPr>
              <a:t>About the Editor…</a:t>
            </a:r>
          </a:p>
          <a:p>
            <a:r>
              <a:rPr lang="en-US" altLang="en-US" dirty="0">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a:t>Circles of Evaluation</a:t>
            </a:r>
          </a:p>
        </p:txBody>
      </p:sp>
      <p:sp>
        <p:nvSpPr>
          <p:cNvPr id="58372"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4" name="Object 63"/>
          <p:cNvGraphicFramePr>
            <a:graphicFrameLocks noChangeAspect="1"/>
          </p:cNvGraphicFramePr>
          <p:nvPr/>
        </p:nvGraphicFramePr>
        <p:xfrm>
          <a:off x="152400" y="3352800"/>
          <a:ext cx="911225" cy="882650"/>
        </p:xfrm>
        <a:graphic>
          <a:graphicData uri="http://schemas.openxmlformats.org/presentationml/2006/ole">
            <mc:AlternateContent xmlns:mc="http://schemas.openxmlformats.org/markup-compatibility/2006">
              <mc:Choice xmlns:v="urn:schemas-microsoft-com:vml" Requires="v">
                <p:oleObj spid="_x0000_s58576" name="Equation" r:id="rId4" imgW="406400" imgH="393700" progId="Equation.3">
                  <p:embed/>
                </p:oleObj>
              </mc:Choice>
              <mc:Fallback>
                <p:oleObj name="Equation" r:id="rId4" imgW="406400" imgH="393700" progId="Equation.3">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352800"/>
                        <a:ext cx="911225" cy="882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5"/>
          <p:cNvGraphicFramePr>
            <a:graphicFrameLocks noChangeAspect="1"/>
          </p:cNvGraphicFramePr>
          <p:nvPr/>
        </p:nvGraphicFramePr>
        <p:xfrm>
          <a:off x="436563" y="3352800"/>
          <a:ext cx="341312" cy="882650"/>
        </p:xfrm>
        <a:graphic>
          <a:graphicData uri="http://schemas.openxmlformats.org/presentationml/2006/ole">
            <mc:AlternateContent xmlns:mc="http://schemas.openxmlformats.org/markup-compatibility/2006">
              <mc:Choice xmlns:v="urn:schemas-microsoft-com:vml" Requires="v">
                <p:oleObj spid="_x0000_s58577" name="Equation" r:id="rId6" imgW="152400" imgH="393700" progId="Equation.3">
                  <p:embed/>
                </p:oleObj>
              </mc:Choice>
              <mc:Fallback>
                <p:oleObj name="Equation" r:id="rId6" imgW="152400" imgH="393700" progId="Equation.3">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63" y="3352800"/>
                        <a:ext cx="3413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578" name="Equation" r:id="rId8" imgW="381000" imgH="165100" progId="Equation.3">
                  <p:embed/>
                </p:oleObj>
              </mc:Choice>
              <mc:Fallback>
                <p:oleObj name="Equation" r:id="rId8" imgW="381000" imgH="165100" progId="Equation.3">
                  <p:embed/>
                  <p:pic>
                    <p:nvPicPr>
                      <p:cNvPr id="0"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0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0-#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Circles Triathlon</a:t>
            </a:r>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27</a:t>
            </a:fld>
            <a:endParaRPr lang="en-US" altLang="en-US" sz="1200">
              <a:solidFill>
                <a:srgbClr val="D38E27"/>
              </a:solidFill>
              <a:latin typeface="Arial" charset="0"/>
            </a:endParaRPr>
          </a:p>
        </p:txBody>
      </p:sp>
      <p:pic>
        <p:nvPicPr>
          <p:cNvPr id="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46482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35814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34290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33528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33528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9436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46482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35814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9436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9436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76962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64008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17526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Contracts</a:t>
            </a:r>
          </a:p>
        </p:txBody>
      </p:sp>
      <p:sp>
        <p:nvSpPr>
          <p:cNvPr id="6246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a:latin typeface="Gill Sans MT" charset="0"/>
              </a:rPr>
              <a:t>&lt;name&gt;	:	  &lt;domain&gt;   	</a:t>
            </a:r>
            <a:r>
              <a:rPr lang="en-US" altLang="en-US" sz="2400" i="1" u="sng">
                <a:latin typeface="Gill Sans MT" charset="0"/>
                <a:sym typeface="Wingdings" charset="2"/>
              </a:rPr>
              <a:t>  &lt;range&gt;</a:t>
            </a:r>
            <a:endParaRPr lang="en-US" altLang="en-US" sz="2400" i="1" u="sng">
              <a:latin typeface="Gill Sans MT" charset="0"/>
            </a:endParaRPr>
          </a:p>
          <a:p>
            <a:pPr eaLnBrk="1" hangingPunct="1">
              <a:spcAft>
                <a:spcPts val="1800"/>
              </a:spcAft>
              <a:buClr>
                <a:srgbClr val="4C4C4C"/>
              </a:buClr>
              <a:buSzTx/>
              <a:buFontTx/>
              <a:buNone/>
            </a:pPr>
            <a:r>
              <a:rPr lang="en-US" altLang="en-US" sz="2400">
                <a:latin typeface="Gill Sans MT" charset="0"/>
              </a:rPr>
              <a:t>; MrCoffee	: 	Beans     Water    	</a:t>
            </a:r>
            <a:r>
              <a:rPr lang="en-US" altLang="en-US" sz="2400">
                <a:latin typeface="Gill Sans MT" charset="0"/>
                <a:sym typeface="Wingdings" charset="2"/>
              </a:rPr>
              <a:t> Coffee</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sqrt 	: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sym typeface="Wingdings" charset="2"/>
              </a:rPr>
              <a:t>; sqr	:	Number	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Can you fill out the contracts for +, -, *, and /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Strings and Images</a:t>
            </a:r>
          </a:p>
        </p:txBody>
      </p:sp>
      <p:sp>
        <p:nvSpPr>
          <p:cNvPr id="3" name="Content Placeholder 2"/>
          <p:cNvSpPr>
            <a:spLocks noGrp="1"/>
          </p:cNvSpPr>
          <p:nvPr>
            <p:ph idx="1"/>
          </p:nvPr>
        </p:nvSpPr>
        <p:spPr>
          <a:xfrm>
            <a:off x="304800" y="1722438"/>
            <a:ext cx="8686800" cy="4525962"/>
          </a:xfrm>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dirty="0">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dirty="0">
                <a:ea typeface="ＭＳ Ｐゴシック" charset="-128"/>
                <a:cs typeface="Helvetica" charset="0"/>
              </a:rPr>
              <a:t>A String is anything with quotes around it: </a:t>
            </a:r>
            <a:r>
              <a:rPr lang="ja-JP" altLang="en-US" dirty="0">
                <a:ea typeface="ＭＳ Ｐゴシック" charset="-128"/>
                <a:cs typeface="Helvetica" charset="0"/>
              </a:rPr>
              <a:t>“</a:t>
            </a:r>
            <a:r>
              <a:rPr lang="en-US" altLang="ja-JP" dirty="0">
                <a:ea typeface="ＭＳ Ｐゴシック" charset="-128"/>
                <a:cs typeface="Helvetica" charset="0"/>
              </a:rPr>
              <a:t>hello!</a:t>
            </a:r>
            <a:r>
              <a:rPr lang="ja-JP" altLang="en-US" dirty="0">
                <a:ea typeface="ＭＳ Ｐゴシック" charset="-128"/>
                <a:cs typeface="Helvetica" charset="0"/>
              </a:rPr>
              <a:t>”</a:t>
            </a:r>
            <a:r>
              <a:rPr lang="en-US" altLang="ja-JP" dirty="0">
                <a:ea typeface="ＭＳ Ｐゴシック" charset="-128"/>
                <a:cs typeface="Helvetica" charset="0"/>
              </a:rPr>
              <a:t>, </a:t>
            </a:r>
            <a:r>
              <a:rPr lang="ja-JP" altLang="en-US" dirty="0">
                <a:ea typeface="ＭＳ Ｐゴシック" charset="-128"/>
                <a:cs typeface="Helvetica" charset="0"/>
              </a:rPr>
              <a:t>“</a:t>
            </a:r>
            <a:r>
              <a:rPr lang="en-US" altLang="ja-JP" dirty="0">
                <a:ea typeface="ＭＳ Ｐゴシック" charset="-128"/>
                <a:cs typeface="Helvetica" charset="0"/>
              </a:rPr>
              <a:t>Houston</a:t>
            </a:r>
            <a:r>
              <a:rPr lang="ja-JP" altLang="en-US" dirty="0">
                <a:ea typeface="ＭＳ Ｐゴシック" charset="-128"/>
                <a:cs typeface="Helvetica" charset="0"/>
              </a:rPr>
              <a:t>”</a:t>
            </a:r>
            <a:r>
              <a:rPr lang="en-US" altLang="ja-JP" dirty="0">
                <a:ea typeface="ＭＳ Ｐゴシック" charset="-128"/>
                <a:cs typeface="Helvetica" charset="0"/>
              </a:rPr>
              <a:t> and </a:t>
            </a:r>
            <a:r>
              <a:rPr lang="ja-JP" altLang="en-US" dirty="0">
                <a:ea typeface="ＭＳ Ｐゴシック" charset="-128"/>
                <a:cs typeface="Helvetica" charset="0"/>
              </a:rPr>
              <a:t>“</a:t>
            </a:r>
            <a:r>
              <a:rPr lang="en-US" altLang="ja-JP" dirty="0">
                <a:ea typeface="ＭＳ Ｐゴシック" charset="-128"/>
                <a:cs typeface="Helvetica" charset="0"/>
              </a:rPr>
              <a:t>42</a:t>
            </a:r>
            <a:r>
              <a:rPr lang="ja-JP" altLang="en-US" dirty="0">
                <a:ea typeface="ＭＳ Ｐゴシック" charset="-128"/>
                <a:cs typeface="Helvetica" charset="0"/>
              </a:rPr>
              <a:t>”</a:t>
            </a:r>
            <a:r>
              <a:rPr lang="en-US" altLang="ja-JP" dirty="0">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dirty="0">
                <a:ea typeface="ＭＳ Ｐゴシック" charset="-128"/>
                <a:cs typeface="Helvetica" charset="0"/>
              </a:rPr>
              <a:t>How would you convert this to code? </a:t>
            </a:r>
          </a:p>
          <a:p>
            <a:pPr>
              <a:buFont typeface="Wingdings" charset="2"/>
              <a:buNone/>
            </a:pPr>
            <a:endParaRPr lang="en-US" altLang="en-US" dirty="0">
              <a:ea typeface="ＭＳ Ｐゴシック" charset="-128"/>
              <a:cs typeface="Helvetica" charset="0"/>
            </a:endParaRP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a:xfrm>
            <a:off x="304800" y="1798638"/>
            <a:ext cx="8686800" cy="4525962"/>
          </a:xfrm>
        </p:spPr>
        <p:txBody>
          <a:bodyPr/>
          <a:lstStyle/>
          <a:p>
            <a:pPr>
              <a:lnSpc>
                <a:spcPct val="150000"/>
              </a:lnSpc>
            </a:pPr>
            <a:r>
              <a:rPr lang="en-US" altLang="en-US" dirty="0">
                <a:ea typeface="ＭＳ Ｐゴシック" charset="-128"/>
                <a:cs typeface="Helvetica" charset="0"/>
              </a:rPr>
              <a:t>Explore the challenge of algebra</a:t>
            </a:r>
          </a:p>
          <a:p>
            <a:pPr>
              <a:lnSpc>
                <a:spcPct val="150000"/>
              </a:lnSpc>
            </a:pPr>
            <a:r>
              <a:rPr lang="en-US" altLang="en-US" dirty="0">
                <a:ea typeface="ＭＳ Ｐゴシック" charset="-128"/>
                <a:cs typeface="Helvetica" charset="0"/>
              </a:rPr>
              <a:t>Get comfortable with programming</a:t>
            </a: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dirty="0">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Image Functions</a:t>
            </a: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
        <p:nvSpPr>
          <p:cNvPr id="4" name="Content Placeholder 2"/>
          <p:cNvSpPr txBox="1">
            <a:spLocks/>
          </p:cNvSpPr>
          <p:nvPr/>
        </p:nvSpPr>
        <p:spPr bwMode="auto">
          <a:xfrm>
            <a:off x="457200" y="1874838"/>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dirty="0">
                <a:latin typeface="Arial" charset="0"/>
              </a:rPr>
              <a:t>; circle :	Number String String 	</a:t>
            </a:r>
            <a:r>
              <a:rPr lang="en-US" altLang="en-US" dirty="0">
                <a:latin typeface="Arial" charset="0"/>
                <a:sym typeface="Wingdings" charset="2"/>
              </a:rPr>
              <a:t></a:t>
            </a:r>
            <a:r>
              <a:rPr lang="en-US" altLang="en-US" dirty="0">
                <a:latin typeface="Arial" charset="0"/>
              </a:rPr>
              <a:t> Image</a:t>
            </a:r>
          </a:p>
          <a:p>
            <a:pPr>
              <a:buFont typeface="Wingdings 2" charset="2"/>
              <a:buNone/>
            </a:pPr>
            <a:r>
              <a:rPr lang="en-US" altLang="en-US" dirty="0">
                <a:latin typeface="Arial" charset="0"/>
              </a:rPr>
              <a:t>; ellipse:	Number Number String String </a:t>
            </a:r>
            <a:r>
              <a:rPr lang="en-US" altLang="en-US" dirty="0">
                <a:latin typeface="Arial" charset="0"/>
                <a:sym typeface="Wingdings" charset="2"/>
              </a:rPr>
              <a:t> Image</a:t>
            </a:r>
            <a:endParaRPr lang="en-US" altLang="en-US" dirty="0">
              <a:latin typeface="Arial" charset="0"/>
            </a:endParaRPr>
          </a:p>
          <a:p>
            <a:pPr>
              <a:buFont typeface="Wingdings 2" charset="2"/>
              <a:buNone/>
            </a:pPr>
            <a:r>
              <a:rPr lang="en-US" altLang="en-US" dirty="0">
                <a:latin typeface="Arial" charset="0"/>
              </a:rPr>
              <a:t>; triangle: 	Number String String 	</a:t>
            </a:r>
            <a:r>
              <a:rPr lang="en-US" altLang="en-US" dirty="0">
                <a:latin typeface="Arial" charset="0"/>
                <a:sym typeface="Wingdings" charset="2"/>
              </a:rPr>
              <a:t> Image</a:t>
            </a:r>
          </a:p>
          <a:p>
            <a:pPr>
              <a:buFont typeface="Wingdings 2" charset="2"/>
              <a:buNone/>
            </a:pPr>
            <a:r>
              <a:rPr lang="en-US" altLang="en-US" dirty="0">
                <a:latin typeface="Arial" charset="0"/>
                <a:sym typeface="Wingdings" charset="2"/>
              </a:rPr>
              <a:t>; rectangle: Number Number String String  Image</a:t>
            </a:r>
          </a:p>
          <a:p>
            <a:pPr>
              <a:buFontTx/>
              <a:buNone/>
            </a:pPr>
            <a:r>
              <a:rPr lang="en-US" altLang="en-US" dirty="0">
                <a:latin typeface="Arial" charset="0"/>
                <a:sym typeface="Wingdings" charset="2"/>
              </a:rPr>
              <a:t>; text:	String Number String	 Image</a:t>
            </a:r>
          </a:p>
          <a:p>
            <a:pPr>
              <a:buFontTx/>
              <a:buNone/>
            </a:pPr>
            <a:endParaRPr lang="en-US" altLang="en-US" dirty="0">
              <a:latin typeface="Arial" charset="0"/>
              <a:sym typeface="Wingdings" charset="2"/>
            </a:endParaRPr>
          </a:p>
          <a:p>
            <a:pPr>
              <a:buFont typeface="Wingdings 2" charset="2"/>
              <a:buNone/>
            </a:pPr>
            <a:r>
              <a:rPr lang="en-US" altLang="en-US" dirty="0">
                <a:latin typeface="Arial" charset="0"/>
                <a:sym typeface="Wingdings" charset="2"/>
              </a:rPr>
              <a:t>; rotate :	Number Image 	 Image</a:t>
            </a:r>
          </a:p>
          <a:p>
            <a:pPr>
              <a:buFont typeface="Wingdings 2" charset="2"/>
              <a:buNone/>
            </a:pPr>
            <a:r>
              <a:rPr lang="en-US" altLang="en-US" dirty="0">
                <a:latin typeface="Arial" charset="0"/>
                <a:sym typeface="Wingdings" charset="2"/>
              </a:rPr>
              <a:t>; scale:	Number Image	 Image</a:t>
            </a:r>
          </a:p>
          <a:p>
            <a:pPr algn="ctr">
              <a:buFont typeface="Wingdings 2" charset="2"/>
              <a:buNone/>
            </a:pPr>
            <a:r>
              <a:rPr lang="en-US" altLang="en-US" b="1" i="1" dirty="0">
                <a:latin typeface="Arial" charset="0"/>
                <a:sym typeface="Wingdings" charset="2"/>
              </a:rPr>
              <a:t>…and dozens more!</a:t>
            </a:r>
            <a:endParaRPr lang="en-US" altLang="en-US" b="1" i="1" dirty="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Driver / Navigator</a:t>
            </a:r>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Content Placeholder 2"/>
          <p:cNvSpPr>
            <a:spLocks noGrp="1"/>
          </p:cNvSpPr>
          <p:nvPr>
            <p:ph idx="1"/>
          </p:nvPr>
        </p:nvSpPr>
        <p:spPr>
          <a:xfrm>
            <a:off x="304800" y="1798638"/>
            <a:ext cx="8686800" cy="4525962"/>
          </a:xfrm>
        </p:spPr>
        <p:txBody>
          <a:bodyPr/>
          <a:lstStyle/>
          <a:p>
            <a:pPr>
              <a:lnSpc>
                <a:spcPct val="150000"/>
              </a:lnSpc>
            </a:pPr>
            <a:r>
              <a:rPr lang="en-US" altLang="en-US" sz="2000" dirty="0">
                <a:ea typeface="ＭＳ Ｐゴシック" charset="-128"/>
                <a:cs typeface="Helvetica" charset="0"/>
              </a:rPr>
              <a:t>Open the “Defining Values” link from the teachers-only page, and Run</a:t>
            </a:r>
          </a:p>
          <a:p>
            <a:pPr>
              <a:lnSpc>
                <a:spcPct val="150000"/>
              </a:lnSpc>
            </a:pPr>
            <a:r>
              <a:rPr lang="en-US" altLang="en-US" sz="2000" dirty="0">
                <a:ea typeface="ＭＳ Ｐゴシック" charset="-128"/>
                <a:cs typeface="Helvetica" charset="0"/>
              </a:rPr>
              <a:t>What do you think the code on line 3 does? Line 4?</a:t>
            </a:r>
          </a:p>
          <a:p>
            <a:pPr>
              <a:lnSpc>
                <a:spcPct val="150000"/>
              </a:lnSpc>
            </a:pPr>
            <a:r>
              <a:rPr lang="en-US" altLang="en-US" sz="2000" dirty="0">
                <a:ea typeface="ＭＳ Ｐゴシック" charset="-128"/>
                <a:cs typeface="Helvetica" charset="0"/>
              </a:rPr>
              <a:t>What will happen if I evaluate TITLE in the Interactions window?</a:t>
            </a:r>
          </a:p>
          <a:p>
            <a:pPr>
              <a:lnSpc>
                <a:spcPct val="150000"/>
              </a:lnSpc>
            </a:pPr>
            <a:r>
              <a:rPr lang="en-US" altLang="en-US" sz="2000" dirty="0">
                <a:ea typeface="ＭＳ Ｐゴシック" charset="-128"/>
                <a:cs typeface="Helvetica" charset="0"/>
              </a:rPr>
              <a:t>How could we change the title of our game?</a:t>
            </a:r>
          </a:p>
          <a:p>
            <a:pPr>
              <a:lnSpc>
                <a:spcPct val="150000"/>
              </a:lnSpc>
            </a:pPr>
            <a:r>
              <a:rPr lang="en-US" altLang="en-US" sz="2000" dirty="0">
                <a:ea typeface="ＭＳ Ｐゴシック" charset="-128"/>
                <a:cs typeface="Helvetica" charset="0"/>
              </a:rPr>
              <a:t>Click “Remix”, and name your file</a:t>
            </a:r>
          </a:p>
          <a:p>
            <a:pPr>
              <a:lnSpc>
                <a:spcPct val="150000"/>
              </a:lnSpc>
            </a:pPr>
            <a:r>
              <a:rPr lang="en-US" altLang="en-US" sz="2000" dirty="0">
                <a:ea typeface="ＭＳ Ｐゴシック" charset="-128"/>
                <a:cs typeface="Helvetica" charset="0"/>
              </a:rPr>
              <a:t>What other definitions do you see?</a:t>
            </a:r>
          </a:p>
          <a:p>
            <a:pPr>
              <a:lnSpc>
                <a:spcPct val="150000"/>
              </a:lnSpc>
            </a:pPr>
            <a:r>
              <a:rPr lang="en-US" altLang="en-US" sz="2000" dirty="0">
                <a:ea typeface="ＭＳ Ｐゴシック" charset="-128"/>
                <a:cs typeface="Helvetica" charset="0"/>
              </a:rPr>
              <a:t>Playing with SCREENSHOT…</a:t>
            </a:r>
          </a:p>
          <a:p>
            <a:pPr>
              <a:lnSpc>
                <a:spcPct val="150000"/>
              </a:lnSpc>
            </a:pPr>
            <a:r>
              <a:rPr lang="en-US" altLang="en-US" sz="2000" dirty="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1 Review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4500" y="1828800"/>
            <a:ext cx="5867400" cy="4400550"/>
          </a:xfrm>
        </p:spPr>
      </p:pic>
    </p:spTree>
    <p:extLst>
      <p:ext uri="{BB962C8B-B14F-4D97-AF65-F5344CB8AC3E}">
        <p14:creationId xmlns:p14="http://schemas.microsoft.com/office/powerpoint/2010/main" val="1540003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Review</a:t>
            </a:r>
          </a:p>
        </p:txBody>
      </p:sp>
      <p:sp>
        <p:nvSpPr>
          <p:cNvPr id="3" name="Content Placeholder 2"/>
          <p:cNvSpPr>
            <a:spLocks noGrp="1"/>
          </p:cNvSpPr>
          <p:nvPr>
            <p:ph idx="1"/>
          </p:nvPr>
        </p:nvSpPr>
        <p:spPr>
          <a:xfrm>
            <a:off x="304800" y="1798638"/>
            <a:ext cx="8686800" cy="4525962"/>
          </a:xfrm>
        </p:spPr>
        <p:txBody>
          <a:bodyPr/>
          <a:lstStyle/>
          <a:p>
            <a:r>
              <a:rPr lang="en-US" dirty="0"/>
              <a:t>Data Types</a:t>
            </a:r>
          </a:p>
          <a:p>
            <a:endParaRPr lang="en-US" dirty="0"/>
          </a:p>
          <a:p>
            <a:r>
              <a:rPr lang="en-US" dirty="0"/>
              <a:t>Defining Values program </a:t>
            </a:r>
          </a:p>
          <a:p>
            <a:endParaRPr lang="en-US" dirty="0"/>
          </a:p>
          <a:p>
            <a:r>
              <a:rPr lang="en-US" dirty="0"/>
              <a:t>How can I move my game images?</a:t>
            </a:r>
          </a:p>
        </p:txBody>
      </p:sp>
    </p:spTree>
    <p:extLst>
      <p:ext uri="{BB962C8B-B14F-4D97-AF65-F5344CB8AC3E}">
        <p14:creationId xmlns:p14="http://schemas.microsoft.com/office/powerpoint/2010/main" val="210492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a:t>Defining Functions(p.9)</a:t>
            </a:r>
          </a:p>
        </p:txBody>
      </p:sp>
      <p:sp>
        <p:nvSpPr>
          <p:cNvPr id="5" name="Rectangle 3"/>
          <p:cNvSpPr>
            <a:spLocks noGrp="1" noChangeArrowheads="1"/>
          </p:cNvSpPr>
          <p:nvPr>
            <p:ph idx="1"/>
          </p:nvPr>
        </p:nvSpPr>
        <p:spPr>
          <a:xfrm>
            <a:off x="304800" y="1798638"/>
            <a:ext cx="8686800" cy="4525962"/>
          </a:xfrm>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I just </a:t>
            </a:r>
            <a:r>
              <a:rPr lang="en-US" altLang="en-US" i="1" dirty="0" err="1">
                <a:ea typeface="ＭＳ Ｐゴシック" charset="-128"/>
                <a:cs typeface="Helvetica" charset="0"/>
              </a:rPr>
              <a:t>loooove</a:t>
            </a:r>
            <a:r>
              <a:rPr lang="en-US" altLang="en-US" dirty="0">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gt</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green triangle of the given size.</a:t>
            </a:r>
          </a:p>
        </p:txBody>
      </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884237"/>
            <a:ext cx="1689100" cy="168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xit" presetSubtype="0" fill="hold" nodeType="clickEffect">
                                  <p:stCondLst>
                                    <p:cond delay="0"/>
                                  </p:stCondLst>
                                  <p:childTnLst>
                                    <p:animEffect transition="out" filter="fad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1"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0" presetClass="path" presetSubtype="0" accel="50000" decel="50000" fill="hold" grpId="1" nodeType="withEffect">
                                  <p:stCondLst>
                                    <p:cond delay="0"/>
                                  </p:stCondLst>
                                  <p:childTnLst>
                                    <p:animMotion origin="layout" path="M -3.62626E-6 1.15224E-6 L -0.04359 0.11592 " pathEditMode="relative" rAng="0" ptsTypes="AA">
                                      <p:cBhvr>
                                        <p:cTn id="96" dur="2000" fill="hold"/>
                                        <p:tgtEl>
                                          <p:spTgt spid="22"/>
                                        </p:tgtEl>
                                        <p:attrNameLst>
                                          <p:attrName>ppt_x</p:attrName>
                                          <p:attrName>ppt_y</p:attrName>
                                        </p:attrNameLst>
                                      </p:cBhvr>
                                      <p:rCtr x="-2188" y="5784"/>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grpId="0" nodeType="clickEffect">
                                  <p:stCondLst>
                                    <p:cond delay="0"/>
                                  </p:stCondLst>
                                  <p:childTnLst>
                                    <p:animMotion origin="layout" path="M -2.20215E-6 4.65988E-6 L 0.00869 0.11314 " pathEditMode="relative" rAng="0" ptsTypes="AA">
                                      <p:cBhvr>
                                        <p:cTn id="100" dur="2000" fill="hold"/>
                                        <p:tgtEl>
                                          <p:spTgt spid="26"/>
                                        </p:tgtEl>
                                        <p:attrNameLst>
                                          <p:attrName>ppt_x</p:attrName>
                                          <p:attrName>ppt_y</p:attrName>
                                        </p:attrNameLst>
                                      </p:cBhvr>
                                      <p:rCtr x="434" y="5646"/>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grpId="1"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0" presetClass="path" presetSubtype="0" accel="50000" decel="50000" fill="hold" grpId="0" nodeType="withEffect">
                                  <p:stCondLst>
                                    <p:cond delay="0"/>
                                  </p:stCondLst>
                                  <p:childTnLst>
                                    <p:animMotion origin="layout" path="M -1.3338E-6 4.72466E-6 L -0.10559 0.2714 " pathEditMode="relative" rAng="0" ptsTypes="AA">
                                      <p:cBhvr>
                                        <p:cTn id="107" dur="2000" fill="hold"/>
                                        <p:tgtEl>
                                          <p:spTgt spid="28"/>
                                        </p:tgtEl>
                                        <p:attrNameLst>
                                          <p:attrName>ppt_x</p:attrName>
                                          <p:attrName>ppt_y</p:attrName>
                                        </p:attrNameLst>
                                      </p:cBhvr>
                                      <p:rCtr x="-5280" y="13559"/>
                                    </p:animMotion>
                                  </p:childTnLst>
                                </p:cTn>
                              </p:par>
                              <p:par>
                                <p:cTn id="108" presetID="10" presetClass="entr" presetSubtype="0" fill="hold" grpId="1"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par>
                                <p:cTn id="111" presetID="0" presetClass="path" presetSubtype="0" accel="50000" decel="50000" fill="hold" grpId="0" nodeType="withEffect">
                                  <p:stCondLst>
                                    <p:cond delay="0"/>
                                  </p:stCondLst>
                                  <p:childTnLst>
                                    <p:animMotion origin="layout" path="M -3.84856E-6 1.83248E-6 L 0.16221 0.27325 " pathEditMode="relative" rAng="0" ptsTypes="AA">
                                      <p:cBhvr>
                                        <p:cTn id="112"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uiExpand="1"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a:t>Defining Functions(p. 9)</a:t>
            </a:r>
          </a:p>
        </p:txBody>
      </p:sp>
      <p:sp>
        <p:nvSpPr>
          <p:cNvPr id="5" name="Rectangle 3"/>
          <p:cNvSpPr>
            <a:spLocks noGrp="1" noChangeArrowheads="1"/>
          </p:cNvSpPr>
          <p:nvPr>
            <p:ph idx="1"/>
          </p:nvPr>
        </p:nvSpPr>
        <p:spPr>
          <a:xfrm>
            <a:off x="304800" y="1798638"/>
            <a:ext cx="8686800" cy="4525962"/>
          </a:xfrm>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bc</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blue circle of the given radius.</a:t>
            </a:r>
          </a:p>
        </p:txBody>
      </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bc into a new program</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087" y="1905000"/>
            <a:ext cx="8711513" cy="4572000"/>
          </a:xfrm>
        </p:spPr>
      </p:pic>
    </p:spTree>
    <p:extLst>
      <p:ext uri="{BB962C8B-B14F-4D97-AF65-F5344CB8AC3E}">
        <p14:creationId xmlns:p14="http://schemas.microsoft.com/office/powerpoint/2010/main" val="34654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rotWithShape="1">
          <a:blip r:embed="rId3">
            <a:extLst>
              <a:ext uri="{28A0092B-C50C-407E-A947-70E740481C1C}">
                <a14:useLocalDpi xmlns:a14="http://schemas.microsoft.com/office/drawing/2010/main" val="0"/>
              </a:ext>
            </a:extLst>
          </a:blip>
          <a:srcRect t="13901"/>
          <a:stretch/>
        </p:blipFill>
        <p:spPr bwMode="auto">
          <a:xfrm>
            <a:off x="0" y="2199860"/>
            <a:ext cx="9061450" cy="465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rocket-height</a:t>
            </a:r>
          </a:p>
        </p:txBody>
      </p:sp>
      <p:sp>
        <p:nvSpPr>
          <p:cNvPr id="768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sp>
        <p:nvSpPr>
          <p:cNvPr id="31" name="TextBox 30"/>
          <p:cNvSpPr txBox="1">
            <a:spLocks noChangeArrowheads="1"/>
          </p:cNvSpPr>
          <p:nvPr/>
        </p:nvSpPr>
        <p:spPr bwMode="auto">
          <a:xfrm>
            <a:off x="369888" y="374015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sp>
        <p:nvSpPr>
          <p:cNvPr id="33" name="TextBox 32"/>
          <p:cNvSpPr txBox="1">
            <a:spLocks noChangeArrowheads="1"/>
          </p:cNvSpPr>
          <p:nvPr/>
        </p:nvSpPr>
        <p:spPr bwMode="auto">
          <a:xfrm>
            <a:off x="3124200" y="3733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4" name="TextBox 33"/>
          <p:cNvSpPr txBox="1">
            <a:spLocks noChangeArrowheads="1"/>
          </p:cNvSpPr>
          <p:nvPr/>
        </p:nvSpPr>
        <p:spPr bwMode="auto">
          <a:xfrm>
            <a:off x="6858000" y="37338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381000" y="4354513"/>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369888" y="3732213"/>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505200" y="4114800"/>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6477000" y="4724400"/>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048000" y="5649913"/>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a:solidFill>
                  <a:schemeClr val="bg1"/>
                </a:solidFill>
                <a:latin typeface="Comic Sans MS" charset="0"/>
              </a:rPr>
              <a:t>15</a:t>
            </a:r>
          </a:p>
        </p:txBody>
      </p:sp>
      <p:sp>
        <p:nvSpPr>
          <p:cNvPr id="45" name="TextBox 44"/>
          <p:cNvSpPr txBox="1">
            <a:spLocks noChangeArrowheads="1"/>
          </p:cNvSpPr>
          <p:nvPr/>
        </p:nvSpPr>
        <p:spPr bwMode="auto">
          <a:xfrm>
            <a:off x="5867400" y="5638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105  </a:t>
            </a:r>
            <a:endParaRPr lang="en-US" altLang="en-US" sz="1400">
              <a:solidFill>
                <a:schemeClr val="bg1"/>
              </a:solidFill>
              <a:latin typeface="Comic Sans MS" charset="0"/>
            </a:endParaRPr>
          </a:p>
        </p:txBody>
      </p:sp>
      <p:sp>
        <p:nvSpPr>
          <p:cNvPr id="46" name="TextBox 45"/>
          <p:cNvSpPr txBox="1">
            <a:spLocks noChangeArrowheads="1"/>
          </p:cNvSpPr>
          <p:nvPr/>
        </p:nvSpPr>
        <p:spPr bwMode="auto">
          <a:xfrm>
            <a:off x="5791200" y="564991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15)  </a:t>
            </a:r>
            <a:endParaRPr lang="en-US" altLang="en-US" sz="1400">
              <a:solidFill>
                <a:schemeClr val="bg1"/>
              </a:solidFill>
              <a:latin typeface="Comic Sans MS" charset="0"/>
            </a:endParaRPr>
          </a:p>
        </p:txBody>
      </p:sp>
      <p:sp>
        <p:nvSpPr>
          <p:cNvPr id="47" name="TextBox 46"/>
          <p:cNvSpPr txBox="1">
            <a:spLocks noChangeArrowheads="1"/>
          </p:cNvSpPr>
          <p:nvPr/>
        </p:nvSpPr>
        <p:spPr bwMode="auto">
          <a:xfrm>
            <a:off x="5791200" y="6248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289)  </a:t>
            </a:r>
            <a:endParaRPr lang="en-US" altLang="en-US" sz="1400">
              <a:solidFill>
                <a:schemeClr val="bg1"/>
              </a:solidFill>
              <a:latin typeface="Comic Sans MS" charset="0"/>
            </a:endParaRPr>
          </a:p>
        </p:txBody>
      </p:sp>
      <p:sp>
        <p:nvSpPr>
          <p:cNvPr id="48" name="TextBox 47"/>
          <p:cNvSpPr txBox="1">
            <a:spLocks noChangeArrowheads="1"/>
          </p:cNvSpPr>
          <p:nvPr/>
        </p:nvSpPr>
        <p:spPr bwMode="auto">
          <a:xfrm>
            <a:off x="1219200" y="624840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            289      </a:t>
            </a:r>
          </a:p>
        </p:txBody>
      </p:sp>
      <p:grpSp>
        <p:nvGrpSpPr>
          <p:cNvPr id="54" name="Group 53"/>
          <p:cNvGrpSpPr>
            <a:grpSpLocks/>
          </p:cNvGrpSpPr>
          <p:nvPr/>
        </p:nvGrpSpPr>
        <p:grpSpPr bwMode="auto">
          <a:xfrm>
            <a:off x="3581400" y="5638800"/>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4419600" y="5029200"/>
            <a:ext cx="1600200" cy="533400"/>
            <a:chOff x="4267200" y="4343400"/>
            <a:chExt cx="1600200" cy="533400"/>
          </a:xfrm>
        </p:grpSpPr>
        <p:sp>
          <p:nvSpPr>
            <p:cNvPr id="23" name="Oval Callout 22"/>
            <p:cNvSpPr/>
            <p:nvPr/>
          </p:nvSpPr>
          <p:spPr>
            <a:xfrm>
              <a:off x="4343400" y="4343400"/>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24" name="Oval Callout 23"/>
            <p:cNvSpPr/>
            <p:nvPr/>
          </p:nvSpPr>
          <p:spPr>
            <a:xfrm>
              <a:off x="4267200" y="4343400"/>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 name="Rectangle 1"/>
          <p:cNvSpPr/>
          <p:nvPr/>
        </p:nvSpPr>
        <p:spPr>
          <a:xfrm>
            <a:off x="152400" y="2262850"/>
            <a:ext cx="8458200" cy="762000"/>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26" name="Rectangle 25"/>
          <p:cNvSpPr/>
          <p:nvPr/>
        </p:nvSpPr>
        <p:spPr>
          <a:xfrm>
            <a:off x="152400" y="3733799"/>
            <a:ext cx="8458200" cy="1208087"/>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4.57877E-6 0.00717 L 0.08321 0.28066 " pathEditMode="relative" rAng="0" ptsTypes="AA">
                                      <p:cBhvr>
                                        <p:cTn id="34" dur="2000" fill="hold"/>
                                        <p:tgtEl>
                                          <p:spTgt spid="38"/>
                                        </p:tgtEl>
                                        <p:attrNameLst>
                                          <p:attrName>ppt_x</p:attrName>
                                          <p:attrName>ppt_y</p:attrName>
                                        </p:attrNameLst>
                                      </p:cBhvr>
                                      <p:rCtr x="4151" y="1367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ntr" presetSubtype="0"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43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Practice</a:t>
            </a:r>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Animating your Characters</a:t>
            </a:r>
          </a:p>
        </p:txBody>
      </p:sp>
      <p:sp>
        <p:nvSpPr>
          <p:cNvPr id="4" name="Content Placeholder 3"/>
          <p:cNvSpPr>
            <a:spLocks noGrp="1"/>
          </p:cNvSpPr>
          <p:nvPr>
            <p:ph idx="1"/>
          </p:nvPr>
        </p:nvSpPr>
        <p:spPr>
          <a:xfrm>
            <a:off x="304800" y="1722438"/>
            <a:ext cx="8686800" cy="4525962"/>
          </a:xfrm>
        </p:spPr>
        <p:txBody>
          <a:bodyPr/>
          <a:lstStyle/>
          <a:p>
            <a:pPr>
              <a:lnSpc>
                <a:spcPct val="150000"/>
              </a:lnSpc>
            </a:pPr>
            <a:r>
              <a:rPr lang="en-US" altLang="en-US" dirty="0">
                <a:ea typeface="ＭＳ Ｐゴシック" charset="-128"/>
                <a:cs typeface="Helvetica" charset="0"/>
              </a:rPr>
              <a:t>Open the ”Game Template” link from the teachers-only page</a:t>
            </a:r>
          </a:p>
          <a:p>
            <a:pPr>
              <a:lnSpc>
                <a:spcPct val="150000"/>
              </a:lnSpc>
            </a:pPr>
            <a:r>
              <a:rPr lang="en-US" altLang="en-US" dirty="0">
                <a:ea typeface="ＭＳ Ｐゴシック" charset="-128"/>
                <a:cs typeface="Helvetica" charset="0"/>
              </a:rPr>
              <a:t>Copy &amp; Paste your Images from your copy of the “Defining Values” program &amp;                                  Add your game images!</a:t>
            </a:r>
          </a:p>
          <a:p>
            <a:endParaRPr lang="en-US" altLang="en-US" dirty="0">
              <a:ea typeface="ＭＳ Ｐゴシック" charset="-128"/>
              <a:cs typeface="Helvetica" charset="0"/>
            </a:endParaRPr>
          </a:p>
          <a:p>
            <a:r>
              <a:rPr lang="en-US" altLang="en-US" dirty="0">
                <a:ea typeface="ＭＳ Ｐゴシック" charset="-128"/>
                <a:cs typeface="Helvetica" charset="0"/>
              </a:rPr>
              <a:t>Complete </a:t>
            </a:r>
            <a:r>
              <a:rPr lang="en-US" altLang="en-US" dirty="0">
                <a:latin typeface="Courier" charset="0"/>
                <a:ea typeface="ＭＳ Ｐゴシック" charset="-128"/>
                <a:cs typeface="Helvetica" charset="0"/>
              </a:rPr>
              <a:t>update-target</a:t>
            </a:r>
            <a:r>
              <a:rPr lang="en-US" altLang="en-US" dirty="0">
                <a:ea typeface="ＭＳ Ｐゴシック" charset="-128"/>
                <a:cs typeface="Helvetica" charset="0"/>
              </a:rPr>
              <a:t> and </a:t>
            </a:r>
            <a:r>
              <a:rPr lang="en-US" altLang="en-US" dirty="0">
                <a:latin typeface="Courier" charset="0"/>
                <a:ea typeface="ＭＳ Ｐゴシック" charset="-128"/>
                <a:cs typeface="Helvetica" charset="0"/>
              </a:rPr>
              <a:t>update-danger</a:t>
            </a:r>
          </a:p>
          <a:p>
            <a:pPr>
              <a:buFont typeface="Wingdings" charset="2"/>
              <a:buNone/>
            </a:pPr>
            <a:endParaRPr lang="en-US" altLang="en-US" dirty="0">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46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 Practice</a:t>
            </a:r>
            <a:r>
              <a:rPr lang="mr-IN" dirty="0"/>
              <a:t>…</a:t>
            </a:r>
            <a:r>
              <a:rPr lang="en-US" dirty="0"/>
              <a:t>on Page 10</a:t>
            </a:r>
          </a:p>
        </p:txBody>
      </p:sp>
      <p:sp>
        <p:nvSpPr>
          <p:cNvPr id="82946" name="Content Placeholder 2"/>
          <p:cNvSpPr>
            <a:spLocks noGrp="1"/>
          </p:cNvSpPr>
          <p:nvPr>
            <p:ph idx="1"/>
          </p:nvPr>
        </p:nvSpPr>
        <p:spPr>
          <a:xfrm>
            <a:off x="304800" y="1798638"/>
            <a:ext cx="8686800" cy="4525962"/>
          </a:xfrm>
        </p:spPr>
        <p:txBody>
          <a:bodyPr/>
          <a:lstStyle/>
          <a:p>
            <a:r>
              <a:rPr lang="en-US" altLang="x-none" sz="2600" dirty="0">
                <a:ea typeface="ＭＳ Ｐゴシック" charset="-128"/>
                <a:cs typeface="Helvetica" charset="0"/>
              </a:rPr>
              <a:t>Sally sells lemonade for $1.75/glass. Describe her </a:t>
            </a:r>
            <a:r>
              <a:rPr lang="en-US" altLang="x-none" sz="2600" b="1" dirty="0">
                <a:ea typeface="ＭＳ Ｐゴシック" charset="-128"/>
                <a:cs typeface="Helvetica" charset="0"/>
              </a:rPr>
              <a:t>revenue</a:t>
            </a:r>
            <a:r>
              <a:rPr lang="en-US" altLang="x-none" sz="2600" dirty="0">
                <a:ea typeface="ＭＳ Ｐゴシック" charset="-128"/>
                <a:cs typeface="Helvetica" charset="0"/>
              </a:rPr>
              <a:t> 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It costs Sally $0.30 to buy the sugar and lemons for each glass of lemonade she sells. Describe her </a:t>
            </a:r>
            <a:r>
              <a:rPr lang="en-US" altLang="x-none" sz="2600" b="1" dirty="0">
                <a:ea typeface="ＭＳ Ｐゴシック" charset="-128"/>
                <a:cs typeface="Helvetica" charset="0"/>
              </a:rPr>
              <a:t>cost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Profit = revenue - cost. Describe Sally’s </a:t>
            </a:r>
            <a:r>
              <a:rPr lang="en-US" altLang="x-none" sz="2600" b="1" dirty="0">
                <a:ea typeface="ＭＳ Ｐゴシック" charset="-128"/>
                <a:cs typeface="Helvetica" charset="0"/>
              </a:rPr>
              <a:t>profit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3084" y="2093113"/>
            <a:ext cx="4590232" cy="3448062"/>
          </a:xfrm>
        </p:spPr>
      </p:pic>
      <p:sp>
        <p:nvSpPr>
          <p:cNvPr id="5" name="TextBox 4"/>
          <p:cNvSpPr txBox="1"/>
          <p:nvPr/>
        </p:nvSpPr>
        <p:spPr>
          <a:xfrm>
            <a:off x="2353084" y="1201578"/>
            <a:ext cx="4590231"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dirty="0">
                <a:solidFill>
                  <a:schemeClr val="bg1"/>
                </a:solidFill>
                <a:cs typeface="Helvetica" charset="0"/>
              </a:rPr>
              <a:t>Tri-fold</a:t>
            </a:r>
            <a:r>
              <a:rPr lang="en-US" sz="2600" dirty="0">
                <a:solidFill>
                  <a:schemeClr val="bg1"/>
                </a:solidFill>
              </a:rPr>
              <a:t> a blank piece of paper</a:t>
            </a:r>
          </a:p>
        </p:txBody>
      </p:sp>
    </p:spTree>
    <p:extLst>
      <p:ext uri="{BB962C8B-B14F-4D97-AF65-F5344CB8AC3E}">
        <p14:creationId xmlns:p14="http://schemas.microsoft.com/office/powerpoint/2010/main" val="14181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Design Recipe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3950" y="2077244"/>
            <a:ext cx="4508500" cy="3479800"/>
          </a:xfrm>
        </p:spPr>
      </p:pic>
      <p:sp>
        <p:nvSpPr>
          <p:cNvPr id="5" name="TextBox 4"/>
          <p:cNvSpPr txBox="1"/>
          <p:nvPr/>
        </p:nvSpPr>
        <p:spPr>
          <a:xfrm>
            <a:off x="152400" y="3453132"/>
            <a:ext cx="3063659"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a:solidFill>
                  <a:schemeClr val="bg1"/>
                </a:solidFill>
              </a:rPr>
              <a:t>Label each section </a:t>
            </a:r>
            <a:endParaRPr lang="en-US" sz="2600" dirty="0">
              <a:solidFill>
                <a:schemeClr val="bg1"/>
              </a:solidFill>
            </a:endParaRPr>
          </a:p>
        </p:txBody>
      </p:sp>
      <p:sp>
        <p:nvSpPr>
          <p:cNvPr id="8" name="Right Arrow 7"/>
          <p:cNvSpPr/>
          <p:nvPr/>
        </p:nvSpPr>
        <p:spPr>
          <a:xfrm rot="18969870">
            <a:off x="2272040" y="1940318"/>
            <a:ext cx="2633093"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48200" y="1113428"/>
            <a:ext cx="3728906"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Contract &amp; Purpose Statement </a:t>
            </a:r>
          </a:p>
        </p:txBody>
      </p:sp>
      <p:sp>
        <p:nvSpPr>
          <p:cNvPr id="10" name="Right Arrow 9"/>
          <p:cNvSpPr/>
          <p:nvPr/>
        </p:nvSpPr>
        <p:spPr>
          <a:xfrm rot="20948162">
            <a:off x="3071834" y="3207181"/>
            <a:ext cx="1424642"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9497" y="3080146"/>
            <a:ext cx="1311578"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a:solidFill>
                  <a:schemeClr val="bg1"/>
                </a:solidFill>
              </a:rPr>
              <a:t>Examples</a:t>
            </a:r>
            <a:endParaRPr lang="en-US" sz="2000" dirty="0">
              <a:solidFill>
                <a:schemeClr val="bg1"/>
              </a:solidFill>
            </a:endParaRPr>
          </a:p>
        </p:txBody>
      </p:sp>
      <p:sp>
        <p:nvSpPr>
          <p:cNvPr id="12" name="TextBox 11"/>
          <p:cNvSpPr txBox="1"/>
          <p:nvPr/>
        </p:nvSpPr>
        <p:spPr>
          <a:xfrm>
            <a:off x="4621833" y="4992085"/>
            <a:ext cx="1255472"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Definition</a:t>
            </a:r>
          </a:p>
        </p:txBody>
      </p:sp>
      <p:sp>
        <p:nvSpPr>
          <p:cNvPr id="13" name="Right Arrow 12"/>
          <p:cNvSpPr/>
          <p:nvPr/>
        </p:nvSpPr>
        <p:spPr>
          <a:xfrm rot="1927077">
            <a:off x="2780588" y="4371545"/>
            <a:ext cx="1884541"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0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8" grpId="0" animBg="1"/>
      <p:bldP spid="9" grpId="1"/>
      <p:bldP spid="10" grpId="0" animBg="1"/>
      <p:bldP spid="11" grpId="0"/>
      <p:bldP spid="12"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85118"/>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a:t>Algebra Matters</a:t>
            </a:r>
          </a:p>
        </p:txBody>
      </p:sp>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True and False…</a:t>
            </a:r>
          </a:p>
        </p:txBody>
      </p:sp>
      <p:sp>
        <p:nvSpPr>
          <p:cNvPr id="4" name="Content Placeholder 3"/>
          <p:cNvSpPr>
            <a:spLocks noGrp="1"/>
          </p:cNvSpPr>
          <p:nvPr>
            <p:ph idx="1"/>
          </p:nvPr>
        </p:nvSpPr>
        <p:spPr>
          <a:xfrm>
            <a:off x="304800" y="1798638"/>
            <a:ext cx="8686800" cy="4525962"/>
          </a:xfrm>
        </p:spPr>
        <p:txBody>
          <a:bodyPr/>
          <a:lstStyle/>
          <a:p>
            <a:r>
              <a:rPr lang="en-US" altLang="en-US" dirty="0">
                <a:latin typeface="Helvetica" charset="0"/>
                <a:ea typeface="ＭＳ Ｐゴシック" charset="-128"/>
                <a:cs typeface="Helvetica" charset="0"/>
              </a:rPr>
              <a:t>A game of True or False…</a:t>
            </a:r>
          </a:p>
          <a:p>
            <a:r>
              <a:rPr lang="en-US" altLang="en-US" dirty="0">
                <a:latin typeface="Helvetica" charset="0"/>
                <a:ea typeface="ＭＳ Ｐゴシック" charset="-128"/>
                <a:cs typeface="Helvetica" charset="0"/>
              </a:rPr>
              <a:t>Evaluate the following 3 pieces of code:</a:t>
            </a:r>
          </a:p>
          <a:p>
            <a:pPr marL="11113" lvl="1" indent="0">
              <a:buFont typeface="Wingdings" charset="2"/>
              <a:buNone/>
            </a:pPr>
            <a:r>
              <a:rPr lang="en-US" altLang="en-US" dirty="0">
                <a:latin typeface="Courier" charset="0"/>
                <a:ea typeface="ＭＳ Ｐゴシック" charset="-128"/>
                <a:cs typeface="Helvetica" charset="0"/>
              </a:rPr>
              <a:t>  (+  1   4) 	  (*  7   5)	    (&lt;   3  4)</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Try using other Boolean functions</a:t>
            </a:r>
          </a:p>
          <a:p>
            <a:pPr marL="411163" lvl="2" indent="342900"/>
            <a:r>
              <a:rPr lang="en-US" altLang="en-US" sz="2400" dirty="0">
                <a:latin typeface="Helvetica" charset="0"/>
                <a:ea typeface="ＭＳ Ｐゴシック" charset="-128"/>
                <a:cs typeface="Helvetica" charset="0"/>
              </a:rPr>
              <a:t>There’s also </a:t>
            </a:r>
            <a:r>
              <a:rPr lang="en-US" altLang="en-US" sz="2400" dirty="0">
                <a:latin typeface="Courier" charset="0"/>
                <a:ea typeface="ＭＳ Ｐゴシック" charset="-128"/>
                <a:cs typeface="Helvetica" charset="0"/>
              </a:rPr>
              <a:t>string=?</a:t>
            </a:r>
          </a:p>
          <a:p>
            <a:pPr marL="11113" lvl="1" indent="0"/>
            <a:endParaRPr lang="en-US" altLang="en-US" dirty="0">
              <a:latin typeface="Courier" charset="0"/>
              <a:ea typeface="ＭＳ Ｐゴシック" charset="-128"/>
              <a:cs typeface="Helvetica" charset="0"/>
            </a:endParaRPr>
          </a:p>
          <a:p>
            <a:r>
              <a:rPr lang="en-US" altLang="en-US" dirty="0">
                <a:latin typeface="Helvetica" charset="0"/>
                <a:ea typeface="ＭＳ Ｐゴシック" charset="-128"/>
                <a:cs typeface="Helvetica" charset="0"/>
              </a:rPr>
              <a:t>Open ‘Sam the Butterfly’ in Bootstrap Starter File</a:t>
            </a:r>
          </a:p>
          <a:p>
            <a:pPr lvl="1"/>
            <a:r>
              <a:rPr lang="en-US" altLang="en-US" dirty="0">
                <a:latin typeface="Helvetica" charset="0"/>
                <a:cs typeface="Helvetica" charset="0"/>
              </a:rPr>
              <a:t>Complete Page 19</a:t>
            </a:r>
            <a:endParaRPr lang="en-US" altLang="en-US" dirty="0">
              <a:latin typeface="Helvetica" charset="0"/>
              <a:ea typeface="ＭＳ Ｐゴシック" charset="-128"/>
              <a:cs typeface="Helvetica" charset="0"/>
            </a:endParaRP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safe-left?</a:t>
            </a:r>
          </a:p>
        </p:txBody>
      </p:sp>
      <p:sp>
        <p:nvSpPr>
          <p:cNvPr id="87043" name="Content Placeholder 2"/>
          <p:cNvSpPr>
            <a:spLocks noGrp="1"/>
          </p:cNvSpPr>
          <p:nvPr>
            <p:ph idx="1"/>
          </p:nvPr>
        </p:nvSpPr>
        <p:spPr>
          <a:xfrm>
            <a:off x="381000" y="1554163"/>
            <a:ext cx="8686800" cy="579437"/>
          </a:xfrm>
        </p:spPr>
        <p:txBody>
          <a:bodyPr/>
          <a:lstStyle/>
          <a:p>
            <a:pPr marL="0" indent="0" algn="ctr">
              <a:buNone/>
            </a:pPr>
            <a:r>
              <a:rPr lang="en-US" altLang="en-US">
                <a:latin typeface="Helvetica" charset="0"/>
                <a:ea typeface="ＭＳ Ｐゴシック" charset="-128"/>
                <a:cs typeface="Helvetica" charset="0"/>
              </a:rPr>
              <a:t>Let’s have a volunteer…</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Finishing </a:t>
            </a:r>
            <a:r>
              <a:rPr lang="en-US" dirty="0">
                <a:latin typeface="Courier"/>
                <a:cs typeface="Courier"/>
              </a:rPr>
              <a:t>onscreen?</a:t>
            </a:r>
          </a:p>
        </p:txBody>
      </p:sp>
      <p:sp>
        <p:nvSpPr>
          <p:cNvPr id="88066" name="Content Placeholder 2"/>
          <p:cNvSpPr>
            <a:spLocks noGrp="1"/>
          </p:cNvSpPr>
          <p:nvPr>
            <p:ph idx="1"/>
          </p:nvPr>
        </p:nvSpPr>
        <p:spPr>
          <a:xfrm>
            <a:off x="304800" y="1798638"/>
            <a:ext cx="8686800" cy="4525962"/>
          </a:xfrm>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t>
            </a:r>
            <a:r>
              <a:rPr lang="en-US" altLang="en-US" dirty="0">
                <a:latin typeface="Franklin Gothic Book" charset="0"/>
                <a:ea typeface="ＭＳ Ｐゴシック" charset="-128"/>
                <a:cs typeface="Helvetica" charset="0"/>
              </a:rPr>
              <a:t>and change </a:t>
            </a:r>
            <a:r>
              <a:rPr lang="en-US" altLang="en-US" dirty="0">
                <a:latin typeface="Courier" charset="0"/>
                <a:ea typeface="ＭＳ Ｐゴシック" charset="-128"/>
                <a:cs typeface="Helvetica" charset="0"/>
              </a:rPr>
              <a:t>onscreen? </a:t>
            </a:r>
            <a:r>
              <a:rPr lang="en-US" altLang="en-US" dirty="0">
                <a:latin typeface="Franklin Gothic Book" charset="0"/>
                <a:ea typeface="ＭＳ Ｐゴシック" charset="-128"/>
                <a:cs typeface="Helvetica" charset="0"/>
              </a:rPr>
              <a:t>so it uses </a:t>
            </a:r>
            <a:r>
              <a:rPr lang="en-US" altLang="en-US" dirty="0">
                <a:latin typeface="Courier" charset="0"/>
                <a:ea typeface="ＭＳ Ｐゴシック" charset="-128"/>
                <a:cs typeface="Helvetica" charset="0"/>
              </a:rPr>
              <a:t>safe-right? </a:t>
            </a:r>
            <a:r>
              <a:rPr lang="en-US" altLang="en-US" dirty="0">
                <a:latin typeface="Franklin Gothic Book" charset="0"/>
                <a:ea typeface="ＭＳ Ｐゴシック" charset="-128"/>
                <a:cs typeface="Helvetica" charset="0"/>
              </a:rPr>
              <a:t>instead</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How can </a:t>
            </a:r>
            <a:r>
              <a:rPr lang="en-US" altLang="en-US" dirty="0">
                <a:latin typeface="Courier" charset="0"/>
                <a:ea typeface="ＭＳ Ｐゴシック" charset="-128"/>
                <a:cs typeface="Helvetica" charset="0"/>
              </a:rPr>
              <a:t>onscreen?</a:t>
            </a:r>
            <a:r>
              <a:rPr lang="en-US" altLang="en-US" dirty="0">
                <a:latin typeface="Helvetica" charset="0"/>
                <a:ea typeface="ＭＳ Ｐゴシック" charset="-128"/>
                <a:cs typeface="Helvetica" charset="0"/>
              </a:rPr>
              <a:t> use both functions?</a:t>
            </a:r>
          </a:p>
          <a:p>
            <a:endParaRPr lang="en-US" altLang="en-US" dirty="0">
              <a:latin typeface="Helvetica" charset="0"/>
              <a:ea typeface="ＭＳ Ｐゴシック" charset="-128"/>
              <a:cs typeface="Helvetica" charset="0"/>
            </a:endParaRPr>
          </a:p>
          <a:p>
            <a:r>
              <a:rPr lang="en-US" altLang="en-US" b="1" dirty="0">
                <a:latin typeface="Helvetica" charset="0"/>
                <a:ea typeface="ＭＳ Ｐゴシック" charset="-128"/>
                <a:cs typeface="Helvetica" charset="0"/>
              </a:rPr>
              <a:t>Challenge</a:t>
            </a:r>
            <a:r>
              <a:rPr lang="en-US" altLang="en-US" dirty="0">
                <a:latin typeface="Helvetica" charset="0"/>
                <a:ea typeface="ＭＳ Ｐゴシック" charset="-128"/>
                <a:cs typeface="Helvetica" charset="0"/>
              </a:rPr>
              <a:t>: change the boundaries so that </a:t>
            </a:r>
            <a:r>
              <a:rPr lang="en-US" altLang="en-US" i="1" dirty="0">
                <a:latin typeface="Helvetica" charset="0"/>
                <a:ea typeface="ＭＳ Ｐゴシック" charset="-128"/>
                <a:cs typeface="Helvetica" charset="0"/>
              </a:rPr>
              <a:t>no part of Sam can leave the screen.</a:t>
            </a:r>
            <a:endParaRPr lang="en-US" altLang="en-US" dirty="0">
              <a:latin typeface="Courier" charset="0"/>
              <a:ea typeface="ＭＳ Ｐゴシック" charset="-128"/>
              <a:cs typeface="Helvetica" charset="0"/>
            </a:endParaRPr>
          </a:p>
          <a:p>
            <a:endParaRPr lang="en-US" altLang="en-US" dirty="0">
              <a:latin typeface="Courier" charset="0"/>
              <a:ea typeface="ＭＳ Ｐゴシック" charset="-128"/>
              <a:cs typeface="Helvetica" charset="0"/>
            </a:endParaRPr>
          </a:p>
          <a:p>
            <a:r>
              <a:rPr lang="en-US" altLang="en-US" dirty="0">
                <a:latin typeface="Franklin Gothic Book" charset="0"/>
                <a:ea typeface="ＭＳ Ｐゴシック" charset="-128"/>
                <a:cs typeface="Helvetica" charset="0"/>
              </a:rPr>
              <a:t>Copy the </a:t>
            </a:r>
            <a:r>
              <a:rPr lang="en-US" altLang="en-US" dirty="0">
                <a:latin typeface="Courier" charset="0"/>
                <a:ea typeface="ＭＳ Ｐゴシック" charset="-128"/>
                <a:cs typeface="Helvetica" charset="0"/>
              </a:rPr>
              <a:t>safe-left?, safe-right? </a:t>
            </a:r>
            <a:r>
              <a:rPr lang="en-US" altLang="en-US" dirty="0">
                <a:latin typeface="Franklin Gothic Book" charset="0"/>
                <a:ea typeface="ＭＳ Ｐゴシック" charset="-128"/>
                <a:cs typeface="Helvetica" charset="0"/>
              </a:rPr>
              <a:t>and </a:t>
            </a:r>
            <a:r>
              <a:rPr lang="en-US" altLang="en-US" dirty="0">
                <a:latin typeface="Courier" charset="0"/>
                <a:ea typeface="ＭＳ Ｐゴシック" charset="-128"/>
                <a:cs typeface="Helvetica" charset="0"/>
              </a:rPr>
              <a:t>onscreen</a:t>
            </a:r>
            <a:r>
              <a:rPr lang="en-US" altLang="en-US" dirty="0">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99" y="1905000"/>
            <a:ext cx="213360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Luigi’s Pizza</a:t>
            </a:r>
          </a:p>
        </p:txBody>
      </p:sp>
      <p:sp>
        <p:nvSpPr>
          <p:cNvPr id="39" name="Content Placeholder 3"/>
          <p:cNvSpPr>
            <a:spLocks noGrp="1"/>
          </p:cNvSpPr>
          <p:nvPr>
            <p:ph idx="1"/>
          </p:nvPr>
        </p:nvSpPr>
        <p:spPr>
          <a:xfrm>
            <a:off x="304800" y="1798638"/>
            <a:ext cx="8686800" cy="4525962"/>
          </a:xfrm>
        </p:spPr>
        <p:txBody>
          <a:bodyPr/>
          <a:lstStyle/>
          <a:p>
            <a:pPr>
              <a:spcAft>
                <a:spcPts val="2000"/>
              </a:spcAft>
            </a:pPr>
            <a:r>
              <a:rPr lang="en-US" altLang="en-US" sz="2600" dirty="0">
                <a:latin typeface="Helvetica" charset="0"/>
                <a:ea typeface="ＭＳ Ｐゴシック" charset="-128"/>
                <a:cs typeface="Helvetica" charset="0"/>
              </a:rPr>
              <a:t>What does </a:t>
            </a:r>
            <a:r>
              <a:rPr lang="en-US" altLang="en-US" sz="2600" dirty="0">
                <a:latin typeface="Courier" charset="0"/>
                <a:ea typeface="ＭＳ Ｐゴシック" charset="-128"/>
                <a:cs typeface="Helvetica" charset="0"/>
              </a:rPr>
              <a:t>(cost “cheese”) </a:t>
            </a:r>
            <a:r>
              <a:rPr lang="en-US" altLang="en-US" sz="2600" dirty="0">
                <a:latin typeface="Helvetica" charset="0"/>
                <a:ea typeface="ＭＳ Ｐゴシック" charset="-128"/>
                <a:cs typeface="Helvetica" charset="0"/>
              </a:rPr>
              <a:t>evaluate to?</a:t>
            </a:r>
          </a:p>
          <a:p>
            <a:pPr>
              <a:spcAft>
                <a:spcPts val="2000"/>
              </a:spcAft>
            </a:pPr>
            <a:r>
              <a:rPr lang="en-US" altLang="en-US" sz="2600" dirty="0">
                <a:latin typeface="Helvetica" charset="0"/>
                <a:ea typeface="ＭＳ Ｐゴシック" charset="-128"/>
                <a:cs typeface="Helvetica" charset="0"/>
              </a:rPr>
              <a:t>What will happen for </a:t>
            </a:r>
            <a:r>
              <a:rPr lang="en-US" altLang="en-US" sz="2600" dirty="0">
                <a:latin typeface="Courier" charset="0"/>
                <a:ea typeface="ＭＳ Ｐゴシック" charset="-128"/>
                <a:cs typeface="Helvetica" charset="0"/>
              </a:rPr>
              <a:t>(cost “onion”)</a:t>
            </a:r>
            <a:r>
              <a:rPr lang="en-US" altLang="en-US" sz="2600" dirty="0">
                <a:latin typeface="Helvetica" charset="0"/>
                <a:ea typeface="ＭＳ Ｐゴシック" charset="-128"/>
                <a:cs typeface="Helvetica" charset="0"/>
              </a:rPr>
              <a:t>?</a:t>
            </a:r>
          </a:p>
          <a:p>
            <a:pPr>
              <a:spcAft>
                <a:spcPts val="2000"/>
              </a:spcAft>
            </a:pPr>
            <a:r>
              <a:rPr lang="en-US" altLang="en-US" sz="2600" dirty="0">
                <a:latin typeface="Helvetica" charset="0"/>
                <a:ea typeface="ＭＳ Ｐゴシック" charset="-128"/>
                <a:cs typeface="Helvetica" charset="0"/>
              </a:rPr>
              <a:t>Add “mushroom” to the menu, for $11.99.</a:t>
            </a:r>
          </a:p>
          <a:p>
            <a:pPr>
              <a:spcAft>
                <a:spcPts val="2000"/>
              </a:spcAft>
            </a:pPr>
            <a:r>
              <a:rPr lang="en-US" altLang="en-US" sz="2600" dirty="0">
                <a:latin typeface="Helvetica" charset="0"/>
                <a:ea typeface="ＭＳ Ｐゴシック" charset="-128"/>
                <a:cs typeface="Helvetica" charset="0"/>
              </a:rPr>
              <a:t>Change the code to add your favorite topping!</a:t>
            </a:r>
          </a:p>
          <a:p>
            <a:pPr>
              <a:spcAft>
                <a:spcPts val="2000"/>
              </a:spcAft>
            </a:pPr>
            <a:r>
              <a:rPr lang="en-US" altLang="en-US" sz="2600" dirty="0">
                <a:latin typeface="Helvetica" charset="0"/>
                <a:ea typeface="ＭＳ Ｐゴシック" charset="-128"/>
                <a:cs typeface="Helvetica" charset="0"/>
              </a:rPr>
              <a:t>Change the code to charge customers $1000.00 for anything not on the menu.</a:t>
            </a:r>
          </a:p>
          <a:p>
            <a:pPr>
              <a:spcAft>
                <a:spcPts val="2000"/>
              </a:spcAft>
            </a:pPr>
            <a:r>
              <a:rPr lang="en-US" altLang="en-US" sz="2600" b="1" dirty="0">
                <a:latin typeface="Helvetica" charset="0"/>
                <a:ea typeface="ＭＳ Ｐゴシック" charset="-128"/>
                <a:cs typeface="Helvetica" charset="0"/>
              </a:rPr>
              <a:t>Challenge:</a:t>
            </a:r>
            <a:r>
              <a:rPr lang="en-US" altLang="en-US" sz="2600" dirty="0">
                <a:latin typeface="Helvetica" charset="0"/>
                <a:ea typeface="ＭＳ Ｐゴシック" charset="-128"/>
                <a:cs typeface="Helvetica" charset="0"/>
              </a:rPr>
              <a:t> Write a detailed description of how you </a:t>
            </a:r>
            <a:r>
              <a:rPr lang="en-US" altLang="en-US" sz="2600" i="1" dirty="0">
                <a:latin typeface="Helvetica" charset="0"/>
                <a:ea typeface="ＭＳ Ｐゴシック" charset="-128"/>
                <a:cs typeface="Helvetica" charset="0"/>
              </a:rPr>
              <a:t>think</a:t>
            </a:r>
            <a:r>
              <a:rPr lang="en-US" altLang="en-US" sz="2600" dirty="0">
                <a:latin typeface="Helvetica" charset="0"/>
                <a:ea typeface="ＭＳ Ｐゴシック" charset="-128"/>
                <a:cs typeface="Helvetica" charset="0"/>
              </a:rPr>
              <a:t> </a:t>
            </a:r>
            <a:r>
              <a:rPr lang="en-US" altLang="en-US" sz="2600" dirty="0" err="1">
                <a:latin typeface="Courier" charset="0"/>
                <a:ea typeface="ＭＳ Ｐゴシック" charset="-128"/>
                <a:cs typeface="Helvetica" charset="0"/>
              </a:rPr>
              <a:t>cond</a:t>
            </a:r>
            <a:r>
              <a:rPr lang="en-US" altLang="en-US" sz="2600" dirty="0">
                <a:latin typeface="Courier" charset="0"/>
                <a:ea typeface="ＭＳ Ｐゴシック" charset="-128"/>
                <a:cs typeface="Helvetica" charset="0"/>
              </a:rPr>
              <a:t> </a:t>
            </a:r>
            <a:r>
              <a:rPr lang="en-US" altLang="en-US" sz="2600" dirty="0">
                <a:latin typeface="Helvetica" charset="0"/>
                <a:ea typeface="ＭＳ Ｐゴシック" charset="-128"/>
                <a:cs typeface="Helvetica" charset="0"/>
              </a:rPr>
              <a:t>works.</a:t>
            </a:r>
            <a:endParaRPr lang="en-US" altLang="en-US" sz="2600" b="1" dirty="0">
              <a:latin typeface="Helvetica" charset="0"/>
              <a:ea typeface="ＭＳ Ｐゴシック" charset="-128"/>
              <a:cs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3190"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extLst>
              <p:ext uri="{D42A27DB-BD31-4B8C-83A1-F6EECF244321}">
                <p14:modId xmlns:p14="http://schemas.microsoft.com/office/powerpoint/2010/main" val="2085897066"/>
              </p:ext>
            </p:extLst>
          </p:nvPr>
        </p:nvGraphicFramePr>
        <p:xfrm>
          <a:off x="1066800" y="5257800"/>
          <a:ext cx="6096000" cy="1524000"/>
        </p:xfrm>
        <a:graphic>
          <a:graphicData uri="http://schemas.openxmlformats.org/drawingml/2006/table">
            <a:tbl>
              <a:tblPr/>
              <a:tblGrid>
                <a:gridCol w="3429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10.50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pPr>
              <a:defRPr/>
            </a:pPr>
            <a:r>
              <a:rPr lang="en-US" dirty="0"/>
              <a:t>Extending the Design Recipe</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57</a:t>
            </a:fld>
            <a:endParaRPr lang="en-US" altLang="en-US" sz="1200">
              <a:solidFill>
                <a:srgbClr val="D38E27"/>
              </a:solidFill>
              <a:latin typeface="Arial" charset="0"/>
            </a:endParaRPr>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9546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“cheese”	</a:t>
            </a:r>
          </a:p>
        </p:txBody>
      </p:sp>
      <p:sp>
        <p:nvSpPr>
          <p:cNvPr id="10" name="TextBox 9"/>
          <p:cNvSpPr txBox="1">
            <a:spLocks noChangeArrowheads="1"/>
          </p:cNvSpPr>
          <p:nvPr/>
        </p:nvSpPr>
        <p:spPr bwMode="auto">
          <a:xfrm>
            <a:off x="1066800" y="2978150"/>
            <a:ext cx="27126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“pepperoni”</a:t>
            </a:r>
          </a:p>
        </p:txBody>
      </p:sp>
      <p:sp>
        <p:nvSpPr>
          <p:cNvPr id="13" name="TextBox 12"/>
          <p:cNvSpPr txBox="1">
            <a:spLocks noChangeArrowheads="1"/>
          </p:cNvSpPr>
          <p:nvPr/>
        </p:nvSpPr>
        <p:spPr bwMode="auto">
          <a:xfrm>
            <a:off x="5665318" y="2484021"/>
            <a:ext cx="556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9.00</a:t>
            </a:r>
          </a:p>
        </p:txBody>
      </p:sp>
      <p:sp>
        <p:nvSpPr>
          <p:cNvPr id="14" name="TextBox 13"/>
          <p:cNvSpPr txBox="1">
            <a:spLocks noChangeArrowheads="1"/>
          </p:cNvSpPr>
          <p:nvPr/>
        </p:nvSpPr>
        <p:spPr bwMode="auto">
          <a:xfrm>
            <a:off x="5638800" y="2935288"/>
            <a:ext cx="6367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10.50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pic>
        <p:nvPicPr>
          <p:cNvPr id="93221"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dirty="0">
                <a:latin typeface="Comic Sans MS" charset="0"/>
              </a:rPr>
              <a:t>(string=?   topping   “cheese”)</a:t>
            </a:r>
          </a:p>
          <a:p>
            <a:pPr>
              <a:lnSpc>
                <a:spcPct val="150000"/>
              </a:lnSpc>
              <a:spcBef>
                <a:spcPct val="0"/>
              </a:spcBef>
              <a:buClrTx/>
              <a:buSzTx/>
              <a:buFontTx/>
              <a:buNone/>
            </a:pPr>
            <a:r>
              <a:rPr lang="en-US" altLang="en-US" sz="1400" dirty="0">
                <a:latin typeface="Comic Sans MS" charset="0"/>
              </a:rPr>
              <a:t>(string=?   topping   “pepperoni”)</a:t>
            </a:r>
          </a:p>
          <a:p>
            <a:pPr>
              <a:lnSpc>
                <a:spcPct val="150000"/>
              </a:lnSpc>
              <a:spcBef>
                <a:spcPct val="0"/>
              </a:spcBef>
              <a:buClrTx/>
              <a:buSzTx/>
              <a:buFontTx/>
              <a:buNone/>
            </a:pPr>
            <a:r>
              <a:rPr lang="en-US" altLang="en-US" sz="1400" dirty="0">
                <a:latin typeface="Comic Sans MS" charset="0"/>
              </a:rPr>
              <a:t>(string=?   topping   “chicken”)</a:t>
            </a:r>
          </a:p>
          <a:p>
            <a:pPr>
              <a:lnSpc>
                <a:spcPct val="150000"/>
              </a:lnSpc>
              <a:spcBef>
                <a:spcPct val="0"/>
              </a:spcBef>
              <a:buClrTx/>
              <a:buSzTx/>
              <a:buFontTx/>
              <a:buNone/>
            </a:pPr>
            <a:r>
              <a:rPr lang="en-US" altLang="en-US" sz="1400" dirty="0">
                <a:latin typeface="Comic Sans MS" charset="0"/>
              </a:rPr>
              <a:t>(string=?   topping   “broccoli”)</a:t>
            </a:r>
          </a:p>
          <a:p>
            <a:pPr>
              <a:lnSpc>
                <a:spcPct val="150000"/>
              </a:lnSpc>
              <a:spcBef>
                <a:spcPct val="0"/>
              </a:spcBef>
              <a:buClrTx/>
              <a:buSzTx/>
              <a:buFontTx/>
              <a:buNone/>
            </a:pPr>
            <a:endParaRPr lang="en-US" altLang="en-US" sz="1400" dirty="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634037" y="2396331"/>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14600" y="243998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0" presetClass="entr" presetSubtype="0"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421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update-player</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58</a:t>
            </a:fld>
            <a:endParaRPr lang="en-US" altLang="en-US" sz="1200">
              <a:solidFill>
                <a:srgbClr val="D38E27"/>
              </a:solidFill>
              <a:latin typeface="Arial" charset="0"/>
            </a:endParaRPr>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pic>
        <p:nvPicPr>
          <p:cNvPr id="9423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a:xfrm>
            <a:off x="304800" y="1951038"/>
            <a:ext cx="8686800" cy="4525962"/>
          </a:xfrm>
        </p:spPr>
        <p:txBody>
          <a:bodyPr/>
          <a:lstStyle/>
          <a:p>
            <a:pPr>
              <a:spcBef>
                <a:spcPct val="0"/>
              </a:spcBef>
              <a:spcAft>
                <a:spcPts val="2000"/>
              </a:spcAft>
            </a:pPr>
            <a:r>
              <a:rPr lang="en-US" altLang="en-US" sz="2600" i="1" dirty="0" err="1">
                <a:ea typeface="ＭＳ Ｐゴシック" charset="-128"/>
                <a:cs typeface="Helvetica" charset="0"/>
              </a:rPr>
              <a:t>GoFast</a:t>
            </a:r>
            <a:r>
              <a:rPr lang="en-US" altLang="en-US" sz="2600" dirty="0">
                <a:ea typeface="ＭＳ Ｐゴシック" charset="-128"/>
                <a:cs typeface="Helvetica" charset="0"/>
              </a:rPr>
              <a:t>: Make a set of “secret keys” that move the player faster than the up and down arrow.</a:t>
            </a:r>
          </a:p>
          <a:p>
            <a:pPr>
              <a:spcBef>
                <a:spcPct val="0"/>
              </a:spcBef>
              <a:spcAft>
                <a:spcPts val="2000"/>
              </a:spcAft>
            </a:pPr>
            <a:r>
              <a:rPr lang="en-US" altLang="en-US" sz="2600" i="1" dirty="0">
                <a:ea typeface="ＭＳ Ｐゴシック" charset="-128"/>
                <a:cs typeface="Helvetica" charset="0"/>
              </a:rPr>
              <a:t>Warping</a:t>
            </a:r>
            <a:r>
              <a:rPr lang="en-US" altLang="en-US" sz="2600" dirty="0">
                <a:ea typeface="ＭＳ Ｐゴシック" charset="-128"/>
                <a:cs typeface="Helvetica" charset="0"/>
              </a:rPr>
              <a:t>: “b” jumps to the bottom, “t” to the top, etc.</a:t>
            </a:r>
          </a:p>
          <a:p>
            <a:pPr>
              <a:spcBef>
                <a:spcPct val="0"/>
              </a:spcBef>
              <a:spcAft>
                <a:spcPts val="2000"/>
              </a:spcAft>
            </a:pPr>
            <a:r>
              <a:rPr lang="en-US" altLang="en-US" sz="2600" i="1" dirty="0">
                <a:ea typeface="ＭＳ Ｐゴシック" charset="-128"/>
                <a:cs typeface="Helvetica" charset="0"/>
              </a:rPr>
              <a:t>Wrapping</a:t>
            </a:r>
            <a:r>
              <a:rPr lang="en-US" altLang="en-US" sz="2600" dirty="0">
                <a:ea typeface="ＭＳ Ｐゴシック" charset="-128"/>
                <a:cs typeface="Helvetica" charset="0"/>
              </a:rPr>
              <a:t>: moving the player to the top of screen makes it re-appear at the bottom.</a:t>
            </a:r>
            <a:endParaRPr lang="en-US" altLang="en-US" sz="2600" i="1" dirty="0">
              <a:ea typeface="ＭＳ Ｐゴシック" charset="-128"/>
              <a:cs typeface="Helvetica" charset="0"/>
            </a:endParaRPr>
          </a:p>
          <a:p>
            <a:pPr>
              <a:spcBef>
                <a:spcPct val="0"/>
              </a:spcBef>
              <a:spcAft>
                <a:spcPts val="2000"/>
              </a:spcAft>
            </a:pPr>
            <a:r>
              <a:rPr lang="en-US" altLang="en-US" sz="2600" i="1" dirty="0">
                <a:ea typeface="ＭＳ Ｐゴシック" charset="-128"/>
                <a:cs typeface="Helvetica" charset="0"/>
              </a:rPr>
              <a:t>Blocking</a:t>
            </a:r>
            <a:r>
              <a:rPr lang="en-US" altLang="en-US" sz="2600" dirty="0">
                <a:ea typeface="ＭＳ Ｐゴシック" charset="-128"/>
                <a:cs typeface="Helvetica" charset="0"/>
              </a:rPr>
              <a:t>: prevent the player from leaving the screen</a:t>
            </a:r>
          </a:p>
          <a:p>
            <a:pPr>
              <a:spcBef>
                <a:spcPct val="0"/>
              </a:spcBef>
              <a:spcAft>
                <a:spcPts val="2000"/>
              </a:spcAft>
            </a:pPr>
            <a:r>
              <a:rPr lang="en-US" altLang="en-US" sz="2600" i="1" dirty="0">
                <a:ea typeface="ＭＳ Ｐゴシック" charset="-128"/>
                <a:cs typeface="Helvetica" charset="0"/>
              </a:rPr>
              <a:t>Hiding</a:t>
            </a:r>
            <a:r>
              <a:rPr lang="en-US" altLang="en-US" sz="2600" dirty="0">
                <a:ea typeface="ＭＳ Ｐゴシック" charset="-128"/>
                <a:cs typeface="Helvetica" charset="0"/>
              </a:rPr>
              <a:t>: Press a key to hide. Press </a:t>
            </a:r>
            <a:r>
              <a:rPr lang="en-US" altLang="en-US" sz="2600" i="1" dirty="0">
                <a:ea typeface="ＭＳ Ｐゴシック" charset="-128"/>
                <a:cs typeface="Helvetica" charset="0"/>
              </a:rPr>
              <a:t>the same key</a:t>
            </a:r>
            <a:r>
              <a:rPr lang="en-US" altLang="en-US" sz="2600" dirty="0">
                <a:ea typeface="ＭＳ Ｐゴシック" charset="-128"/>
                <a:cs typeface="Helvetica" charset="0"/>
              </a:rPr>
              <a:t> to re-appear at the </a:t>
            </a:r>
            <a:r>
              <a:rPr lang="en-US" altLang="en-US" sz="2600" i="1" dirty="0">
                <a:ea typeface="ＭＳ Ｐゴシック" charset="-128"/>
                <a:cs typeface="Helvetica" charset="0"/>
              </a:rPr>
              <a:t>same place</a:t>
            </a:r>
            <a:r>
              <a:rPr lang="en-US" altLang="en-US" sz="2600" dirty="0">
                <a:ea typeface="ＭＳ Ｐゴシック" charset="-128"/>
                <a:cs typeface="Helvetica" charset="0"/>
              </a:rPr>
              <a:t>.</a:t>
            </a: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The last lessons…</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At the End..</a:t>
            </a:r>
          </a:p>
        </p:txBody>
      </p:sp>
      <p:sp>
        <p:nvSpPr>
          <p:cNvPr id="4" name="Content Placeholder 3"/>
          <p:cNvSpPr>
            <a:spLocks noGrp="1"/>
          </p:cNvSpPr>
          <p:nvPr>
            <p:ph idx="1"/>
          </p:nvPr>
        </p:nvSpPr>
        <p:spPr>
          <a:xfrm>
            <a:off x="304800" y="1874838"/>
            <a:ext cx="8686800" cy="4525962"/>
          </a:xfrm>
        </p:spPr>
        <p:txBody>
          <a:bodyPr/>
          <a:lstStyle/>
          <a:p>
            <a:pPr>
              <a:spcAft>
                <a:spcPts val="2000"/>
              </a:spcAft>
            </a:pPr>
            <a:r>
              <a:rPr lang="en-US" altLang="en-US" dirty="0">
                <a:ea typeface="ＭＳ Ｐゴシック" charset="-128"/>
                <a:cs typeface="Helvetica" charset="0"/>
              </a:rPr>
              <a:t>Share your programs!</a:t>
            </a:r>
          </a:p>
          <a:p>
            <a:pPr>
              <a:spcAft>
                <a:spcPts val="2000"/>
              </a:spcAft>
            </a:pPr>
            <a:r>
              <a:rPr lang="en-US" altLang="en-US" dirty="0">
                <a:ea typeface="ＭＳ Ｐゴシック" charset="-128"/>
                <a:cs typeface="Helvetica" charset="0"/>
              </a:rPr>
              <a:t>Practice submitting as a HW Assignment</a:t>
            </a:r>
          </a:p>
          <a:p>
            <a:pPr>
              <a:spcAft>
                <a:spcPts val="2000"/>
              </a:spcAft>
            </a:pPr>
            <a:r>
              <a:rPr lang="en-US" altLang="en-US" dirty="0">
                <a:ea typeface="ＭＳ Ｐゴシック" charset="-128"/>
                <a:cs typeface="Helvetica" charset="0"/>
              </a:rPr>
              <a:t>Use the “tilt” </a:t>
            </a:r>
            <a:r>
              <a:rPr lang="en-US" altLang="en-US" dirty="0" err="1">
                <a:ea typeface="ＭＳ Ｐゴシック" charset="-128"/>
                <a:cs typeface="Helvetica" charset="0"/>
              </a:rPr>
              <a:t>teachpack</a:t>
            </a:r>
            <a:r>
              <a:rPr lang="en-US" altLang="en-US" dirty="0">
                <a:ea typeface="ＭＳ Ｐゴシック" charset="-128"/>
                <a:cs typeface="Helvetica" charset="0"/>
              </a:rPr>
              <a:t> to support phones/tablets</a:t>
            </a:r>
          </a:p>
          <a:p>
            <a:pPr>
              <a:spcAft>
                <a:spcPts val="2000"/>
              </a:spcAft>
            </a:pPr>
            <a:r>
              <a:rPr lang="en-US" altLang="en-US" dirty="0">
                <a:ea typeface="ＭＳ Ｐゴシック" charset="-128"/>
                <a:cs typeface="Helvetica" charset="0"/>
              </a:rPr>
              <a:t>Add data structures to support 2d motion and graphing</a:t>
            </a:r>
          </a:p>
          <a:p>
            <a:pPr>
              <a:spcAft>
                <a:spcPts val="2000"/>
              </a:spcAft>
            </a:pPr>
            <a:r>
              <a:rPr lang="en-US" altLang="en-US" dirty="0">
                <a:ea typeface="ＭＳ Ｐゴシック" charset="-128"/>
                <a:cs typeface="Helvetica" charset="0"/>
              </a:rPr>
              <a:t>Building on what you know…</a:t>
            </a:r>
            <a:r>
              <a:rPr lang="en-US" altLang="en-US" dirty="0">
                <a:ea typeface="ＭＳ Ｐゴシック" charset="-128"/>
                <a:cs typeface="Helvetica" charset="0"/>
                <a:hlinkClick r:id="rId3"/>
              </a:rPr>
              <a:t>all the way to college</a:t>
            </a:r>
            <a:endParaRPr lang="en-US" altLang="en-US" dirty="0">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a:t>Implementation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4294967295"/>
          </p:nvPr>
        </p:nvSpPr>
        <p:spPr bwMode="auto">
          <a:xfrm>
            <a:off x="8385175"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63</a:t>
            </a:fld>
            <a:endParaRPr lang="en-US" altLang="en-US" sz="1200">
              <a:solidFill>
                <a:srgbClr val="D38E27"/>
              </a:solidFill>
              <a:latin typeface="Arial"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4294967295"/>
          </p:nvPr>
        </p:nvSpPr>
        <p:spPr bwMode="auto">
          <a:xfrm>
            <a:off x="8385175"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64</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Next Steps</a:t>
            </a:r>
          </a:p>
        </p:txBody>
      </p:sp>
      <p:sp>
        <p:nvSpPr>
          <p:cNvPr id="4" name="Content Placeholder 3"/>
          <p:cNvSpPr>
            <a:spLocks noGrp="1"/>
          </p:cNvSpPr>
          <p:nvPr>
            <p:ph idx="1"/>
          </p:nvPr>
        </p:nvSpPr>
        <p:spPr>
          <a:xfrm>
            <a:off x="304800" y="1874838"/>
            <a:ext cx="8686800" cy="4525962"/>
          </a:xfrm>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dirty="0">
                <a:latin typeface="Helvetica" charset="0"/>
                <a:ea typeface="ＭＳ Ｐゴシック" charset="-128"/>
                <a:cs typeface="Helvetica" charset="0"/>
              </a:rPr>
              <a:t>You’ll need Google accounts</a:t>
            </a:r>
          </a:p>
          <a:p>
            <a:pPr>
              <a:spcAft>
                <a:spcPts val="2000"/>
              </a:spcAft>
            </a:pPr>
            <a:r>
              <a:rPr lang="en-US" altLang="en-US" dirty="0">
                <a:latin typeface="Helvetica" charset="0"/>
                <a:ea typeface="ＭＳ Ｐゴシック" charset="-128"/>
                <a:cs typeface="Helvetica" charset="0"/>
              </a:rPr>
              <a:t>Join our Google Group for questions and answers</a:t>
            </a:r>
          </a:p>
          <a:p>
            <a:pPr>
              <a:spcAft>
                <a:spcPts val="2000"/>
              </a:spcAft>
            </a:pPr>
            <a:r>
              <a:rPr lang="en-US" altLang="en-US" dirty="0">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65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Sample Questions for Breakout</a:t>
            </a:r>
          </a:p>
        </p:txBody>
      </p:sp>
      <p:sp>
        <p:nvSpPr>
          <p:cNvPr id="4" name="Content Placeholder 3"/>
          <p:cNvSpPr>
            <a:spLocks noGrp="1"/>
          </p:cNvSpPr>
          <p:nvPr>
            <p:ph idx="1"/>
          </p:nvPr>
        </p:nvSpPr>
        <p:spPr>
          <a:xfrm>
            <a:off x="304800" y="1798638"/>
            <a:ext cx="8686800" cy="4525962"/>
          </a:xfrm>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dirty="0">
                <a:latin typeface="Helvetica" charset="0"/>
                <a:ea typeface="ＭＳ Ｐゴシック" charset="-128"/>
                <a:cs typeface="Helvetica" charset="0"/>
              </a:rPr>
              <a:t>What elements would you like to integrate?</a:t>
            </a:r>
          </a:p>
          <a:p>
            <a:pPr>
              <a:spcAft>
                <a:spcPts val="2000"/>
              </a:spcAft>
            </a:pPr>
            <a:r>
              <a:rPr lang="en-US" altLang="en-US" dirty="0">
                <a:latin typeface="Helvetica" charset="0"/>
                <a:ea typeface="ＭＳ Ｐゴシック" charset="-128"/>
                <a:cs typeface="Helvetica" charset="0"/>
              </a:rPr>
              <a:t>What will be the challenges for using Bootstrap?</a:t>
            </a:r>
          </a:p>
          <a:p>
            <a:pPr>
              <a:spcAft>
                <a:spcPts val="2000"/>
              </a:spcAft>
            </a:pPr>
            <a:r>
              <a:rPr lang="en-US" altLang="en-US" dirty="0">
                <a:latin typeface="Helvetica" charset="0"/>
                <a:ea typeface="ＭＳ Ｐゴシック" charset="-128"/>
                <a:cs typeface="Helvetica" charset="0"/>
              </a:rPr>
              <a:t>Create a rough calendar for when you might use each section of Bootstrap.</a:t>
            </a:r>
          </a:p>
          <a:p>
            <a:pPr>
              <a:spcAft>
                <a:spcPts val="2000"/>
              </a:spcAft>
            </a:pPr>
            <a:r>
              <a:rPr lang="en-US" altLang="en-US" dirty="0">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66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68</a:t>
            </a:fld>
            <a:endParaRPr lang="en-US" altLang="en-US" sz="1200">
              <a:solidFill>
                <a:srgbClr val="D38E27"/>
              </a:solidFill>
              <a:latin typeface="Arial" charset="0"/>
            </a:endParaRPr>
          </a:p>
        </p:txBody>
      </p:sp>
      <p:pic>
        <p:nvPicPr>
          <p:cNvPr id="1075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46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Group photo!</a:t>
            </a:r>
          </a:p>
        </p:txBody>
      </p:sp>
      <p:sp>
        <p:nvSpPr>
          <p:cNvPr id="11" name="Rectangle 10"/>
          <p:cNvSpPr/>
          <p:nvPr/>
        </p:nvSpPr>
        <p:spPr>
          <a:xfrm>
            <a:off x="278296" y="0"/>
            <a:ext cx="1676400" cy="8382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bg2">
                    <a:lumMod val="40000"/>
                    <a:lumOff val="60000"/>
                  </a:schemeClr>
                </a:solidFill>
              </a:ln>
              <a:solidFill>
                <a:sysClr val="windowText" lastClr="000000"/>
              </a:solidFill>
            </a:endParaRPr>
          </a:p>
        </p:txBody>
      </p:sp>
      <p:sp>
        <p:nvSpPr>
          <p:cNvPr id="13" name="Rectangle 12"/>
          <p:cNvSpPr/>
          <p:nvPr/>
        </p:nvSpPr>
        <p:spPr>
          <a:xfrm>
            <a:off x="278296" y="915124"/>
            <a:ext cx="1676400" cy="8382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a:solidFill>
                  <a:schemeClr val="bg2">
                    <a:lumMod val="40000"/>
                    <a:lumOff val="60000"/>
                  </a:schemeClr>
                </a:solidFill>
              </a:ln>
              <a:solidFill>
                <a:sysClr val="windowText" lastClr="000000"/>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59012"/>
            <a:ext cx="1712223" cy="1712223"/>
          </a:xfrm>
          <a:prstGeom prst="rect">
            <a:avLst/>
          </a:prstGeom>
        </p:spPr>
      </p:pic>
    </p:spTree>
    <p:extLst>
      <p:ext uri="{BB962C8B-B14F-4D97-AF65-F5344CB8AC3E}">
        <p14:creationId xmlns:p14="http://schemas.microsoft.com/office/powerpoint/2010/main" val="131033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00" y="825500"/>
            <a:ext cx="5196405" cy="5196405"/>
          </a:xfrm>
          <a:prstGeom prst="rect">
            <a:avLst/>
          </a:prstGeom>
        </p:spPr>
      </p:pic>
    </p:spTree>
    <p:extLst>
      <p:ext uri="{BB962C8B-B14F-4D97-AF65-F5344CB8AC3E}">
        <p14:creationId xmlns:p14="http://schemas.microsoft.com/office/powerpoint/2010/main" val="1529313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a:t>Why is Algebra so Hard? </a:t>
            </a:r>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7</a:t>
            </a:fld>
            <a:endParaRPr lang="en-US" altLang="en-US" sz="1200">
              <a:solidFill>
                <a:srgbClr val="D38E27"/>
              </a:solidFill>
              <a:latin typeface="Arial"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extLst>
                    <a:ext uri="{9D8B030D-6E8A-4147-A177-3AD203B41FA5}">
                      <a16:colId xmlns:a16="http://schemas.microsoft.com/office/drawing/2014/main" val="20000"/>
                    </a:ext>
                  </a:extLst>
                </a:gridCol>
                <a:gridCol w="805212">
                  <a:extLst>
                    <a:ext uri="{9D8B030D-6E8A-4147-A177-3AD203B41FA5}">
                      <a16:colId xmlns:a16="http://schemas.microsoft.com/office/drawing/2014/main" val="20001"/>
                    </a:ext>
                  </a:extLst>
                </a:gridCol>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extLst>
                  <a:ext uri="{0D108BD9-81ED-4DB2-BD59-A6C34878D82A}">
                    <a16:rowId xmlns:a16="http://schemas.microsoft.com/office/drawing/2014/main" val="10000"/>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1"/>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2"/>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3"/>
                  </a:ext>
                </a:extLst>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a:solidFill>
                  <a:schemeClr val="bg1"/>
                </a:solidFill>
              </a:rPr>
              <a:t>f</a:t>
            </a:r>
            <a:r>
              <a:rPr lang="en-US" sz="2400" b="1" dirty="0">
                <a:solidFill>
                  <a:schemeClr val="bg1"/>
                </a:solidFill>
              </a:rPr>
              <a:t>(x) = x</a:t>
            </a:r>
            <a:r>
              <a:rPr lang="en-US" sz="2400" b="1" baseline="30000" dirty="0">
                <a:solidFill>
                  <a:schemeClr val="bg1"/>
                </a:solidFill>
              </a:rPr>
              <a:t>2</a:t>
            </a:r>
            <a:r>
              <a:rPr lang="en-US" sz="2400" b="1" dirty="0">
                <a:solidFill>
                  <a:schemeClr val="bg1"/>
                </a:solidFill>
              </a:rPr>
              <a:t> + 1</a:t>
            </a: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5181600"/>
            <a:ext cx="6781800" cy="880025"/>
          </a:xfrm>
        </p:spPr>
        <p:txBody>
          <a:bodyPr/>
          <a:lstStyle/>
          <a:p>
            <a:pPr>
              <a:defRPr/>
            </a:pPr>
            <a:r>
              <a:rPr lang="en-US" sz="4800" dirty="0"/>
              <a:t>We’d like your feedback!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“How many roots does </a:t>
            </a:r>
            <a:r>
              <a:rPr lang="en-US" i="1" dirty="0">
                <a:ea typeface="+mj-ea"/>
                <a:cs typeface="+mj-cs"/>
              </a:rPr>
              <a:t>f</a:t>
            </a:r>
            <a:r>
              <a:rPr lang="en-US" dirty="0">
                <a:ea typeface="+mj-ea"/>
                <a:cs typeface="+mj-cs"/>
              </a:rPr>
              <a:t> have?”</a:t>
            </a: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10002"/>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3"/>
                  </a:ext>
                </a:extLst>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a:t>Make representations </a:t>
            </a:r>
            <a:r>
              <a:rPr lang="en-US" sz="2800" dirty="0"/>
              <a:t>concrete</a:t>
            </a:r>
            <a:r>
              <a:rPr lang="en-US" sz="2800" b="0" dirty="0"/>
              <a:t> and </a:t>
            </a:r>
            <a:r>
              <a:rPr lang="en-US" sz="2800" dirty="0"/>
              <a:t>connected</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BootstrapTheme">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
  <TotalTime>35113</TotalTime>
  <Words>6741</Words>
  <Application>Microsoft Macintosh PowerPoint</Application>
  <PresentationFormat>On-screen Show (4:3)</PresentationFormat>
  <Paragraphs>1366</Paragraphs>
  <Slides>70</Slides>
  <Notes>68</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7" baseType="lpstr">
      <vt:lpstr>ＭＳ ゴシック</vt:lpstr>
      <vt:lpstr>ＭＳ Ｐゴシック</vt:lpstr>
      <vt:lpstr>Arial</vt:lpstr>
      <vt:lpstr>Century Gothic</vt:lpstr>
      <vt:lpstr>Comic Sans MS</vt:lpstr>
      <vt:lpstr>Courier</vt:lpstr>
      <vt:lpstr>Courier New</vt:lpstr>
      <vt:lpstr>Franklin Gothic Book</vt:lpstr>
      <vt:lpstr>Franklin Gothic Medium</vt:lpstr>
      <vt:lpstr>Gill Sans MT</vt:lpstr>
      <vt:lpstr>Helvetica</vt:lpstr>
      <vt:lpstr>Times New Roman</vt:lpstr>
      <vt:lpstr>Trebuchet MS</vt:lpstr>
      <vt:lpstr>Wingdings</vt:lpstr>
      <vt:lpstr>Wingdings 2</vt:lpstr>
      <vt:lpstr>BootstrapTheme</vt:lpstr>
      <vt:lpstr>Equation</vt:lpstr>
      <vt:lpstr>PowerPoint Presentation</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Circles of Evaluation</vt:lpstr>
      <vt:lpstr>Unit 2</vt:lpstr>
      <vt:lpstr>Circles Triathlon</vt:lpstr>
      <vt:lpstr>Contracts</vt:lpstr>
      <vt:lpstr>Strings and Images</vt:lpstr>
      <vt:lpstr>More Image Functions</vt:lpstr>
      <vt:lpstr>Error Messages</vt:lpstr>
      <vt:lpstr>Driver / Navigator</vt:lpstr>
      <vt:lpstr>PowerPoint Presentation</vt:lpstr>
      <vt:lpstr>Unit 3</vt:lpstr>
      <vt:lpstr>Defining Values</vt:lpstr>
      <vt:lpstr>Day 1 Review</vt:lpstr>
      <vt:lpstr>More Review</vt:lpstr>
      <vt:lpstr>Defining Functions(p.9)</vt:lpstr>
      <vt:lpstr>Defining Functions(p. 9)</vt:lpstr>
      <vt:lpstr>Type bc into a new program</vt:lpstr>
      <vt:lpstr>Unit 4</vt:lpstr>
      <vt:lpstr>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safe-left?</vt:lpstr>
      <vt:lpstr>Finishing onscreen?</vt:lpstr>
      <vt:lpstr>PowerPoint Presentation</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Microsoft Office User</cp:lastModifiedBy>
  <cp:revision>108</cp:revision>
  <cp:lastPrinted>2017-10-01T19:56:56Z</cp:lastPrinted>
  <dcterms:created xsi:type="dcterms:W3CDTF">2015-08-09T14:46:48Z</dcterms:created>
  <dcterms:modified xsi:type="dcterms:W3CDTF">2018-06-09T13:29:07Z</dcterms:modified>
  <cp:category/>
</cp:coreProperties>
</file>